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68" r:id="rId2"/>
    <p:sldId id="256" r:id="rId3"/>
    <p:sldId id="257" r:id="rId4"/>
    <p:sldId id="258" r:id="rId5"/>
    <p:sldId id="260" r:id="rId6"/>
    <p:sldId id="262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93" autoAdjust="0"/>
    <p:restoredTop sz="86385" autoAdjust="0"/>
  </p:normalViewPr>
  <p:slideViewPr>
    <p:cSldViewPr snapToGrid="0">
      <p:cViewPr varScale="1">
        <p:scale>
          <a:sx n="96" d="100"/>
          <a:sy n="96" d="100"/>
        </p:scale>
        <p:origin x="1320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2494B-EDC3-B289-B470-F2771A87B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6ACDAB1-7141-2582-60C4-D59CD65BC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D37A19D-48BC-DCB9-DAB4-72E18239D4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E3BAAF3-39E5-BB24-E0C1-1433C73A2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AC1BEAE-3661-0D6E-A9FD-5F55E94C0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250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7C00AB-AE2F-56D1-BD4C-10C2CD6B0C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5C9D4D6-0386-43A0-1B1D-1ED9E79DF4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97DBF56-1424-DCE0-38A2-0A1EE74B2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4FC66EE-0BC8-2294-4D5F-C4D71A88A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697C86D-B020-D460-C28E-C09B25F9A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50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12EC0C5-B493-C423-5CC8-27D30D792C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6D97A4D-DBA6-494D-0D01-B5B43A75F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FB3E218-E409-A5FB-A9A4-C252D5DD3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0E588A-B825-6314-EAEE-0691FAB64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2A7D8F-031E-A502-7943-C6197460F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05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33980C8-6BA0-900F-327B-682D52A70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CE4864-0780-24E4-2016-669275659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EDB5982-0B49-1F2D-F8A4-5775AB77A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146F87-9911-8570-1927-E5556757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B03B106-9B5C-796C-6732-C95A275F6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505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BB997A1-70E2-F036-ED67-078D6E2FD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3FDA111-5262-D8B8-A1E8-F245B6AA0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1822-4FE4-D14D-F428-492D1118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30B1DA5-6539-9177-13C0-2354FC16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8753165-B29D-8A62-6E4B-DF03146B5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300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15BEB5-B78E-35A0-7069-DA2FA045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1FA1F4D-3EA0-1BB8-9646-27D2EEF66B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4422B85-0BDB-F0E6-EC1F-34907731DC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6324BD4-72E0-517D-DCF5-C1F420AAC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CB1CA52-E4B3-CBC5-FE38-07206C14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B2D5A81-4B69-B40C-37F3-87C933F92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6634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0E6F9B-BB9F-9423-8826-ED74C121D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8B52E26-6FB1-17BA-E7BF-259A467B2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DDD670-8290-EB03-7E7C-8C9AE1F5A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91BCEBF-3F8C-664B-D05E-6C720727A5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52C4933-27BB-1CB8-8CC9-F07287AD8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DAC98EF-9F4F-021E-5512-A39FCC791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F02F9953-0BE6-3C51-99D0-2E749E3E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D83B6A8-A08C-A80E-7FAA-68168AA2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807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A641BE0-77EE-D241-29DD-A1071152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47446BA-743E-BABC-04D0-4B250C1C6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CA534917-A531-D54D-78B4-9558EFC6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BC070F1-4D09-4AEB-44B8-52B6B7AE4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054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E1AF603-B23A-3CC9-7368-85D024015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7F732F6-B0BF-E3B0-5CD5-8D6C81984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C0D80C9-957B-711F-41B8-5310138C3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9635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69D446-F1D8-F571-DFD7-E5B6E5CF1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F878C2-551B-C2CC-DFF3-D30062AAB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D540A43-8C50-8F34-D57D-B76F7EA9CD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0170B10-FA34-CFE0-747C-A32DBD861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0DEBD34-5F8C-D76F-A0FD-106C410A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EFC2B00-479B-46D8-0E9E-E660BBCE3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8461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6428E94-EA9D-34F6-3967-1F62ABED4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9E40B01-A7DB-569E-9D55-C3B637DEC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CA2200-C82A-CE43-7D23-34BD0D71E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92F0EC6-5A7E-D5A1-DADE-488733266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E3064AE-E2AD-EA9A-90B5-B8BAC3701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0D13086-AC73-C4A1-D219-72D632DBC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581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B73591D-AD77-6DBE-97D9-75BE34F174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054B673-DE86-AD9A-1BEE-2F7994CB3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6B0887-5255-24A0-2040-4E5608418A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5002A-BC9D-4A70-89BB-29A4C0513D39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79DFA7B-7721-AC13-8A84-AE5EF795A6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23B02A-47D3-D26B-FC7D-38061AC68C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309E0-E5A3-420F-8E53-7349174CBA2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43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tutor.sia@unica.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tutor.sia@unica.it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tutor.sia@unica.it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tutor.sia@unica.i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E3286CC4-B79B-D639-205F-6DF6A3187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Servizi SIA</a:t>
            </a:r>
            <a:b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51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51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Infografiche</a:t>
            </a:r>
            <a:endParaRPr lang="en-US" sz="51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6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Segnaposto contenuto 5" descr="Logo Servizi per l'inclusione e l'apprendimento, acronimo: SIA">
            <a:extLst>
              <a:ext uri="{FF2B5EF4-FFF2-40B4-BE49-F238E27FC236}">
                <a16:creationId xmlns:a16="http://schemas.microsoft.com/office/drawing/2014/main" id="{26BCD35E-C4FE-3A80-1ACF-01D950B792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854095"/>
            <a:ext cx="7214616" cy="5122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4193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7F3A823D-D087-9748-BC8B-F7F8127F3D5C}"/>
              </a:ext>
            </a:extLst>
          </p:cNvPr>
          <p:cNvSpPr/>
          <p:nvPr/>
        </p:nvSpPr>
        <p:spPr>
          <a:xfrm>
            <a:off x="1568985" y="143218"/>
            <a:ext cx="8793297" cy="1090669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2400" dirty="0"/>
          </a:p>
          <a:p>
            <a:pPr algn="ctr"/>
            <a:r>
              <a:rPr lang="it-IT" sz="2500" dirty="0">
                <a:solidFill>
                  <a:schemeClr val="tx1"/>
                </a:solidFill>
              </a:rPr>
              <a:t>ISCRIZIONE</a:t>
            </a:r>
            <a:r>
              <a:rPr lang="it-IT" sz="2500" i="0" cap="all" dirty="0">
                <a:solidFill>
                  <a:schemeClr val="tx1"/>
                </a:solidFill>
                <a:effectLst/>
              </a:rPr>
              <a:t> ALLE LISTE PER L’INSERIMENTO LAVORATIVO L. 68/’99</a:t>
            </a:r>
          </a:p>
          <a:p>
            <a:pPr algn="ctr"/>
            <a:endParaRPr lang="it-IT" sz="24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1CF416D7-F70F-CCA9-2A6F-75CAEA4F616D}"/>
              </a:ext>
            </a:extLst>
          </p:cNvPr>
          <p:cNvSpPr/>
          <p:nvPr/>
        </p:nvSpPr>
        <p:spPr>
          <a:xfrm>
            <a:off x="407624" y="1355076"/>
            <a:ext cx="8119431" cy="289887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Questa legge riguarda: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«persone con </a:t>
            </a:r>
            <a:r>
              <a:rPr lang="it-I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certificazione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’invalidità del 46%,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ersone non vedenti/sordomuti,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ersone invalide civili e vittime civili di guerra,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 v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ittime del terrorismo,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leavers: chi vive fuori dalla famiglia dopo provvedimento giudiziario,</a:t>
            </a:r>
            <a:endParaRPr lang="it-IT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parenti di deceduti sul lavoro, per guerra o per servizio»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DEEC1705-1A23-40DB-56DD-35A8CE30FCBE}"/>
              </a:ext>
            </a:extLst>
          </p:cNvPr>
          <p:cNvSpPr/>
          <p:nvPr/>
        </p:nvSpPr>
        <p:spPr>
          <a:xfrm rot="10800000" flipV="1">
            <a:off x="220338" y="4516917"/>
            <a:ext cx="11490592" cy="83780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certificazione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</a:t>
            </a:r>
            <a:r>
              <a:rPr lang="it-IT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persone invalide con disabilità </a:t>
            </a:r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 attestare almeno il 45% di invalidità se con minorazione psichica, fisica, sensoriale o handicap intellettivo.</a:t>
            </a:r>
            <a:endParaRPr lang="it-IT" sz="20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C697011-17EF-5E75-9404-18757EBB1FDF}"/>
              </a:ext>
            </a:extLst>
          </p:cNvPr>
          <p:cNvSpPr/>
          <p:nvPr/>
        </p:nvSpPr>
        <p:spPr>
          <a:xfrm rot="10800000" flipV="1">
            <a:off x="198304" y="5784382"/>
            <a:ext cx="9782978" cy="72658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certificazione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deve attestare almeno il 33% di invalidità per persone con invalidità per cause di lavoro.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ttangolo con due angoli in diagonale arrotondati 5">
            <a:extLst>
              <a:ext uri="{FF2B5EF4-FFF2-40B4-BE49-F238E27FC236}">
                <a16:creationId xmlns:a16="http://schemas.microsoft.com/office/drawing/2014/main" id="{A6D348EB-628D-B685-896F-01CB91BEFC43}"/>
              </a:ext>
            </a:extLst>
          </p:cNvPr>
          <p:cNvSpPr/>
          <p:nvPr/>
        </p:nvSpPr>
        <p:spPr>
          <a:xfrm>
            <a:off x="9188067" y="1090668"/>
            <a:ext cx="2787268" cy="3305061"/>
          </a:xfrm>
          <a:prstGeom prst="round2Diag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certificazione è emessa dalla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Commissione Medica INPS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comprende il Verbale di Accertamento della Capacità Globale (Diagnosi funzionale. DPC 13/1/2000). </a:t>
            </a:r>
          </a:p>
        </p:txBody>
      </p:sp>
    </p:spTree>
    <p:extLst>
      <p:ext uri="{BB962C8B-B14F-4D97-AF65-F5344CB8AC3E}">
        <p14:creationId xmlns:p14="http://schemas.microsoft.com/office/powerpoint/2010/main" val="3012206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790D0EF3-20F2-9D68-AD57-51E570A58FBC}"/>
              </a:ext>
            </a:extLst>
          </p:cNvPr>
          <p:cNvSpPr txBox="1"/>
          <p:nvPr/>
        </p:nvSpPr>
        <p:spPr>
          <a:xfrm>
            <a:off x="753291" y="70559"/>
            <a:ext cx="112330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Tutorato specializzato: 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I/le tutor specializzati/e hanno formazione ed esperienza professionale relative a disabilità, DSA e BES.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869E0BBE-B34B-19C8-8AE4-2B6AA1A7CF62}"/>
              </a:ext>
            </a:extLst>
          </p:cNvPr>
          <p:cNvSpPr/>
          <p:nvPr/>
        </p:nvSpPr>
        <p:spPr>
          <a:xfrm>
            <a:off x="454248" y="839754"/>
            <a:ext cx="5641752" cy="2331451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Accompagnano e assistono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utenti per: 	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prove relative all’iscrizione al suo Corso di Laurea  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prove intermedie e le prove d’esame degli/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studenti/esse iscritti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gli incontri con i/le docenti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reperimento del materiale di studio</a:t>
            </a:r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9A5143F7-3E57-E477-58F9-FEB76403DCC0}"/>
              </a:ext>
            </a:extLst>
          </p:cNvPr>
          <p:cNvSpPr/>
          <p:nvPr/>
        </p:nvSpPr>
        <p:spPr>
          <a:xfrm>
            <a:off x="1447800" y="4027714"/>
            <a:ext cx="45719" cy="4571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C36AA5DB-89BE-6171-FCB9-A67C2E219FE9}"/>
              </a:ext>
            </a:extLst>
          </p:cNvPr>
          <p:cNvSpPr/>
          <p:nvPr/>
        </p:nvSpPr>
        <p:spPr>
          <a:xfrm>
            <a:off x="454248" y="3464431"/>
            <a:ext cx="4833781" cy="3075503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3510915" algn="l"/>
              </a:tabLst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tabLst>
                <a:tab pos="3510915" algn="l"/>
              </a:tabLst>
            </a:pPr>
            <a:r>
              <a:rPr lang="it-I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Gestiscono le pratiche 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di:                                         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Immatricolazione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esonero tasse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comunicazione con l’ERSU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partecipazione a bandi Erasmus   	</a:t>
            </a:r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tutti gli eventi della carriera accademica (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partire dai test, agli 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esami e alla tesi)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3510915" algn="l"/>
              </a:tabLs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attivazione servizi personalizzati e loro proseguimento</a:t>
            </a:r>
          </a:p>
          <a:p>
            <a:pPr algn="ctr"/>
            <a:endParaRPr lang="it-IT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F69045B-1094-0C12-F31B-142C1D81B5B5}"/>
              </a:ext>
            </a:extLst>
          </p:cNvPr>
          <p:cNvSpPr/>
          <p:nvPr/>
        </p:nvSpPr>
        <p:spPr>
          <a:xfrm>
            <a:off x="6903971" y="901382"/>
            <a:ext cx="5035757" cy="923330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Valutano e progettano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percorsi personalizzati di concerto con i/le docenti (orientamento in itinere)</a:t>
            </a:r>
          </a:p>
          <a:p>
            <a:pPr algn="ctr"/>
            <a:endParaRPr lang="it-IT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5170C8E-E176-FDD6-321C-C5FB69F5523D}"/>
              </a:ext>
            </a:extLst>
          </p:cNvPr>
          <p:cNvSpPr/>
          <p:nvPr/>
        </p:nvSpPr>
        <p:spPr>
          <a:xfrm>
            <a:off x="6565349" y="2237588"/>
            <a:ext cx="5395709" cy="1093346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Informano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gli studenti /esse degli ultimi due anni delle scuole superiori (orientamento in ingresso)</a:t>
            </a:r>
          </a:p>
          <a:p>
            <a:pPr algn="ctr"/>
            <a:endParaRPr lang="it-IT" dirty="0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2B10D37-C822-3644-594F-5A640F45B2A0}"/>
              </a:ext>
            </a:extLst>
          </p:cNvPr>
          <p:cNvSpPr/>
          <p:nvPr/>
        </p:nvSpPr>
        <p:spPr>
          <a:xfrm>
            <a:off x="6762998" y="3771048"/>
            <a:ext cx="5198060" cy="123113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Sostengono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neolaureati/e nei percorsi formativi e professionali post-</a:t>
            </a:r>
            <a:r>
              <a:rPr lang="it-IT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lauream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(orientamento in uscita)</a:t>
            </a:r>
          </a:p>
          <a:p>
            <a:pPr algn="ctr"/>
            <a:endParaRPr lang="it-IT" dirty="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6E097FAD-8E57-0B9C-8B3F-574877D42BBF}"/>
              </a:ext>
            </a:extLst>
          </p:cNvPr>
          <p:cNvSpPr/>
          <p:nvPr/>
        </p:nvSpPr>
        <p:spPr>
          <a:xfrm rot="10800000" flipV="1">
            <a:off x="6903972" y="5442297"/>
            <a:ext cx="5035756" cy="76016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Segnalano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la presenza di barriere architettoniche</a:t>
            </a: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54618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>
            <a:extLst>
              <a:ext uri="{FF2B5EF4-FFF2-40B4-BE49-F238E27FC236}">
                <a16:creationId xmlns:a16="http://schemas.microsoft.com/office/drawing/2014/main" id="{C6BBCF7E-EC72-8691-6290-49314851AAA2}"/>
              </a:ext>
            </a:extLst>
          </p:cNvPr>
          <p:cNvSpPr/>
          <p:nvPr/>
        </p:nvSpPr>
        <p:spPr>
          <a:xfrm>
            <a:off x="787312" y="1983035"/>
            <a:ext cx="8521941" cy="254489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9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E’ un servizio di: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</a:t>
            </a:r>
            <a:r>
              <a:rPr lang="it-IT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presentazione</a:t>
            </a: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dell’Ateneo (in entrata, a studenti/esse degli ultimi due anni delle superiori con disabilità, DSA e BES);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supporto </a:t>
            </a: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didattica e al metodo di studio (in itinere);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supporto all’autonoma</a:t>
            </a: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19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ricerca</a:t>
            </a:r>
            <a:r>
              <a:rPr lang="it-IT" sz="1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 l’utenza laureata dei profili professionali richiesti dalle aziende.</a:t>
            </a:r>
          </a:p>
          <a:p>
            <a:pPr algn="ctr"/>
            <a:endParaRPr lang="it-IT" dirty="0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6921471F-4B80-E196-6B45-4A7FB770B325}"/>
              </a:ext>
            </a:extLst>
          </p:cNvPr>
          <p:cNvSpPr/>
          <p:nvPr/>
        </p:nvSpPr>
        <p:spPr>
          <a:xfrm>
            <a:off x="1541377" y="5244030"/>
            <a:ext cx="8746344" cy="1118476"/>
          </a:xfrm>
          <a:prstGeom prst="round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servizio Orientamento è fornito anche attraverso </a:t>
            </a:r>
            <a:r>
              <a:rPr lang="it-IT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colloqui di consulenza</a:t>
            </a:r>
          </a:p>
          <a:p>
            <a:pPr algn="ctr"/>
            <a:endParaRPr lang="it-IT" dirty="0"/>
          </a:p>
        </p:txBody>
      </p:sp>
      <p:sp>
        <p:nvSpPr>
          <p:cNvPr id="7" name="Ovale 6">
            <a:extLst>
              <a:ext uri="{FF2B5EF4-FFF2-40B4-BE49-F238E27FC236}">
                <a16:creationId xmlns:a16="http://schemas.microsoft.com/office/drawing/2014/main" id="{FA644EAE-CDB1-1B70-4BFD-9395784E2A4B}"/>
              </a:ext>
            </a:extLst>
          </p:cNvPr>
          <p:cNvSpPr/>
          <p:nvPr/>
        </p:nvSpPr>
        <p:spPr>
          <a:xfrm>
            <a:off x="4018140" y="172991"/>
            <a:ext cx="3792819" cy="1215133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Orientamento</a:t>
            </a: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91857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>
            <a:extLst>
              <a:ext uri="{FF2B5EF4-FFF2-40B4-BE49-F238E27FC236}">
                <a16:creationId xmlns:a16="http://schemas.microsoft.com/office/drawing/2014/main" id="{CB0D534A-B62A-FC35-E376-FDAEEC8020F4}"/>
              </a:ext>
            </a:extLst>
          </p:cNvPr>
          <p:cNvSpPr/>
          <p:nvPr/>
        </p:nvSpPr>
        <p:spPr>
          <a:xfrm>
            <a:off x="3643311" y="62690"/>
            <a:ext cx="4729030" cy="882005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ersonalizzazione del percorso accademico</a:t>
            </a:r>
            <a:r>
              <a:rPr lang="it-IT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it-IT" sz="24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FFD70AF2-9723-A542-7E7A-8658BFED2CB1}"/>
              </a:ext>
            </a:extLst>
          </p:cNvPr>
          <p:cNvSpPr/>
          <p:nvPr/>
        </p:nvSpPr>
        <p:spPr>
          <a:xfrm>
            <a:off x="330506" y="1129228"/>
            <a:ext cx="7866044" cy="2765234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personalizzazione della didattica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avviene durante le diverse fasi del percorso accademico.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Riguarda l’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adattamento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Degli ambienti (aule senza barriere architettoniche e ben illuminate)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Della comunicazione con i/le docenti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 materiali didattici e di quelli adatti allo </a:t>
            </a:r>
            <a:r>
              <a:rPr lang="it-IT" sz="1800" kern="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studio individuale.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151CBA12-2D4E-51D3-BB0C-C473E5482881}"/>
              </a:ext>
            </a:extLst>
          </p:cNvPr>
          <p:cNvSpPr/>
          <p:nvPr/>
        </p:nvSpPr>
        <p:spPr>
          <a:xfrm flipH="1">
            <a:off x="504901" y="4150604"/>
            <a:ext cx="8802515" cy="1344058"/>
          </a:xfrm>
          <a:prstGeom prst="rect">
            <a:avLst/>
          </a:prstGeo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sz="18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personalizzazione degli esami 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riguarda la possibilità per ogni studente/essa di scegliere:</a:t>
            </a:r>
          </a:p>
          <a:p>
            <a:pPr indent="449580">
              <a:lnSpc>
                <a:spcPct val="107000"/>
              </a:lnSpc>
              <a:spcAft>
                <a:spcPts val="800"/>
              </a:spcAft>
            </a:pPr>
            <a:r>
              <a:rPr lang="it-IT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odalità, tempi, strumenti, contesti.</a:t>
            </a:r>
          </a:p>
          <a:p>
            <a:pPr algn="ctr"/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it-IT" dirty="0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877F2538-897B-AF84-B966-0CB62F1A8795}"/>
              </a:ext>
            </a:extLst>
          </p:cNvPr>
          <p:cNvSpPr/>
          <p:nvPr/>
        </p:nvSpPr>
        <p:spPr>
          <a:xfrm rot="10800000" flipV="1">
            <a:off x="1132114" y="5629620"/>
            <a:ext cx="9751424" cy="1057619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</a:t>
            </a:r>
            <a:r>
              <a:rPr lang="it-IT" sz="1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attivazione</a:t>
            </a: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dei servizi è preceduta da un primo accesso che consiste nell’inserimento dei dati del/la richiedente (prendi visione della modulistica relativa) e della specifica richiesta di ausili per test ingresso o Esame di Stato (vedi modulistica relativa).</a:t>
            </a:r>
          </a:p>
          <a:p>
            <a:pPr algn="ctr"/>
            <a:endParaRPr lang="it-IT" dirty="0"/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3BB0A5CB-A000-8D64-3D67-D6E7B3C5F468}"/>
              </a:ext>
            </a:extLst>
          </p:cNvPr>
          <p:cNvSpPr/>
          <p:nvPr/>
        </p:nvSpPr>
        <p:spPr>
          <a:xfrm>
            <a:off x="8890612" y="1010796"/>
            <a:ext cx="2970882" cy="3004850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L’attivazione del servizio necessita  della compilazione del 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modulo</a:t>
            </a:r>
            <a:r>
              <a:rPr lang="it-IT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la sottoscrizione dell’</a:t>
            </a:r>
            <a:r>
              <a:rPr lang="it-IT" sz="18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informativa</a:t>
            </a:r>
            <a:r>
              <a:rPr lang="it-IT" sz="18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ad esso relativa.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richiesta del/la studente/essa deve essere inviata nei modi e nei tempi sottoindicati a </a:t>
            </a:r>
            <a:r>
              <a:rPr lang="it-IT" sz="2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tutor.sia@unica.it</a:t>
            </a:r>
            <a:endParaRPr lang="it-IT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2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BDF07609-46D5-3356-44C3-9A8F3CAFEF07}"/>
              </a:ext>
            </a:extLst>
          </p:cNvPr>
          <p:cNvSpPr txBox="1"/>
          <p:nvPr/>
        </p:nvSpPr>
        <p:spPr>
          <a:xfrm>
            <a:off x="696554" y="2060151"/>
            <a:ext cx="6827966" cy="4411464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Una volta concessi gli </a:t>
            </a:r>
            <a:r>
              <a:rPr lang="it-IT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ausili</a:t>
            </a:r>
            <a:r>
              <a:rPr lang="it-IT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 predisposto </a:t>
            </a:r>
            <a:r>
              <a:rPr lang="it-IT" sz="2000" b="1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l’affiancamento in sede d’esame</a:t>
            </a:r>
            <a:r>
              <a:rPr lang="it-IT" sz="2000" kern="1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i/le tutor specializzati/e offrono supporto:</a:t>
            </a:r>
          </a:p>
          <a:p>
            <a:endParaRPr lang="it-IT" sz="20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Psicologico e pedagogico,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gestione del tempo,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Nella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lettura e nella scrittura,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Alla comunicazione con il/la docente (mediazione e facilitazione; verifica coerenza delle istanze di personalizzazione con il profilo funzionale dello/la studente/essa).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it-IT" dirty="0"/>
          </a:p>
        </p:txBody>
      </p:sp>
      <p:sp>
        <p:nvSpPr>
          <p:cNvPr id="3" name="Ovale 2">
            <a:extLst>
              <a:ext uri="{FF2B5EF4-FFF2-40B4-BE49-F238E27FC236}">
                <a16:creationId xmlns:a16="http://schemas.microsoft.com/office/drawing/2014/main" id="{C77CFAFF-BEC5-3369-9144-6544EB398647}"/>
              </a:ext>
            </a:extLst>
          </p:cNvPr>
          <p:cNvSpPr/>
          <p:nvPr/>
        </p:nvSpPr>
        <p:spPr>
          <a:xfrm>
            <a:off x="1539607" y="143218"/>
            <a:ext cx="9112786" cy="1454227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400" dirty="0"/>
              <a:t>AUSILI E AFFIANCAMENTO IN SEDE D'ESAME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E5DBE052-C164-6799-FF90-A8ADF48EF6B2}"/>
              </a:ext>
            </a:extLst>
          </p:cNvPr>
          <p:cNvSpPr/>
          <p:nvPr/>
        </p:nvSpPr>
        <p:spPr>
          <a:xfrm>
            <a:off x="8604173" y="1905918"/>
            <a:ext cx="3249976" cy="3492347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800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ctr"/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L’attivazione del servizio necessita  della compilazione del </a:t>
            </a:r>
            <a:r>
              <a:rPr lang="it-IT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modulo</a:t>
            </a:r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la sottoscrizione dell’</a:t>
            </a:r>
            <a:r>
              <a:rPr lang="it-IT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informativa</a:t>
            </a:r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ad esso relativa.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richiesta del/la studente/essa deve essere inviata nei modi e nei tempi sottoindicati a </a:t>
            </a:r>
            <a:r>
              <a:rPr lang="it-IT" sz="2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tutor.sia@unica.it</a:t>
            </a:r>
            <a:endParaRPr lang="it-IT" sz="2000" b="1" dirty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87452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05A7DB6B-03C2-8FE8-A89B-FD720BC3BE18}"/>
              </a:ext>
            </a:extLst>
          </p:cNvPr>
          <p:cNvSpPr/>
          <p:nvPr/>
        </p:nvSpPr>
        <p:spPr>
          <a:xfrm>
            <a:off x="2005070" y="421132"/>
            <a:ext cx="8626207" cy="1297499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900" dirty="0"/>
              <a:t>AIUTO ALLO STUDIO E </a:t>
            </a:r>
          </a:p>
          <a:p>
            <a:pPr algn="ctr"/>
            <a:r>
              <a:rPr lang="it-IT" sz="2900" dirty="0"/>
              <a:t>PRENDI APPUNTI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2DDF8DD-18A9-141B-1C8C-BBE9BC0B9B3F}"/>
              </a:ext>
            </a:extLst>
          </p:cNvPr>
          <p:cNvSpPr/>
          <p:nvPr/>
        </p:nvSpPr>
        <p:spPr>
          <a:xfrm>
            <a:off x="782198" y="2247441"/>
            <a:ext cx="5706738" cy="386429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sei uno/a studente/essa che desidera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ricevere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questi servizi, consulta la modulistica relativa.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servizi di aiuto allo studio e prendi appunti sono offerti da studenti/esse universitari già iscritti almeno al 2° anno.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aspiri ad essere o sei un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collaboratore/</a:t>
            </a:r>
            <a:r>
              <a:rPr lang="it-IT" sz="2000" b="1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trice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prendi visione della modulistica a te dedicata.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3F6F57E6-A07B-CB58-F334-304A0259BB7F}"/>
              </a:ext>
            </a:extLst>
          </p:cNvPr>
          <p:cNvSpPr/>
          <p:nvPr/>
        </p:nvSpPr>
        <p:spPr>
          <a:xfrm>
            <a:off x="8064349" y="2247441"/>
            <a:ext cx="3756752" cy="3468674"/>
          </a:xfrm>
          <a:prstGeom prst="round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L’attivazione del servizio necessita  della compilazione del </a:t>
            </a:r>
            <a:r>
              <a:rPr lang="it-IT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modulo</a:t>
            </a:r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e la sottoscrizione dell’</a:t>
            </a:r>
            <a:r>
              <a:rPr lang="it-IT" sz="20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informativa</a:t>
            </a:r>
            <a:r>
              <a:rPr lang="it-IT" sz="20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ad esso relativa.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it-IT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richiesta del/la studente/essa deve essere inviata nei modi e nei tempi sottoindicati a </a:t>
            </a:r>
            <a:r>
              <a:rPr lang="it-IT" sz="2000" b="1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tutor.sia@unica.it</a:t>
            </a:r>
            <a:endParaRPr lang="it-IT" sz="2000" b="1" dirty="0">
              <a:solidFill>
                <a:schemeClr val="tx1"/>
              </a:solidFill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204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DC843C81-46F9-49DF-0585-61247BFC2109}"/>
              </a:ext>
            </a:extLst>
          </p:cNvPr>
          <p:cNvSpPr/>
          <p:nvPr/>
        </p:nvSpPr>
        <p:spPr>
          <a:xfrm>
            <a:off x="2756971" y="244469"/>
            <a:ext cx="6442113" cy="978403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/>
              <a:t>SERVIZIO DI TRASPORTO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2DE5E7AA-30DE-9989-00F3-F94A8EE0A8D4}"/>
              </a:ext>
            </a:extLst>
          </p:cNvPr>
          <p:cNvSpPr/>
          <p:nvPr/>
        </p:nvSpPr>
        <p:spPr>
          <a:xfrm>
            <a:off x="286439" y="1443210"/>
            <a:ext cx="6874525" cy="397708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E’ un servizio per studenti/esse con </a:t>
            </a:r>
            <a:r>
              <a:rPr lang="it-IT" sz="2400" b="1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disabilità motoria e sensoriale-visiva</a:t>
            </a: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it-IT" sz="2400" kern="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Ogni anno l'Ateno mette a disposizione misure volte a garantire l’accessibilità dei percorsi,</a:t>
            </a: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al fine di frequentare le attività didattiche: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lezioni;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esami;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it-IT" sz="2400" kern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aiuto allo studio.</a:t>
            </a: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it-IT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8565BC14-EFCF-F75E-1CBB-5199185F4E07}"/>
              </a:ext>
            </a:extLst>
          </p:cNvPr>
          <p:cNvSpPr/>
          <p:nvPr/>
        </p:nvSpPr>
        <p:spPr>
          <a:xfrm>
            <a:off x="7998247" y="1718631"/>
            <a:ext cx="3745734" cy="319061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1800" kern="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La richiesta del/la studente/essa deve essere inviata a </a:t>
            </a:r>
            <a:r>
              <a:rPr lang="it-IT" sz="2400" b="1" u="sng" kern="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tutor.sia@unica.it</a:t>
            </a:r>
            <a:endParaRPr lang="it-IT" sz="2400" kern="1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001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E1207039-E1A1-B251-E1E4-0CB7DA82B71D}"/>
              </a:ext>
            </a:extLst>
          </p:cNvPr>
          <p:cNvSpPr/>
          <p:nvPr/>
        </p:nvSpPr>
        <p:spPr>
          <a:xfrm>
            <a:off x="3958727" y="138368"/>
            <a:ext cx="4274545" cy="1293826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200" dirty="0"/>
              <a:t>ESONERO TASSE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ECBC977F-0638-514A-A1B2-E42F9B3658FD}"/>
              </a:ext>
            </a:extLst>
          </p:cNvPr>
          <p:cNvSpPr/>
          <p:nvPr/>
        </p:nvSpPr>
        <p:spPr>
          <a:xfrm>
            <a:off x="7127913" y="4438488"/>
            <a:ext cx="4274545" cy="182879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spcAft>
                <a:spcPts val="800"/>
              </a:spcAft>
            </a:pP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L’esonero dalle tasse è disciplinato dal </a:t>
            </a:r>
            <a:r>
              <a:rPr lang="it-IT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Regolamento contribuzione studentesca</a:t>
            </a:r>
            <a:r>
              <a:rPr lang="it-IT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 ti invitiamo a prenderne visione, anche nella versione semplificata.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447E1047-8DF3-9586-A5F8-4003E98C42CA}"/>
              </a:ext>
            </a:extLst>
          </p:cNvPr>
          <p:cNvSpPr/>
          <p:nvPr/>
        </p:nvSpPr>
        <p:spPr>
          <a:xfrm>
            <a:off x="1795749" y="1632925"/>
            <a:ext cx="6136396" cy="2566929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it-IT" b="0" i="0" dirty="0">
                <a:solidFill>
                  <a:srgbClr val="4D4D4D"/>
                </a:solidFill>
                <a:effectLst/>
              </a:rPr>
              <a:t>I beneficiari di </a:t>
            </a:r>
            <a:r>
              <a:rPr lang="it-IT" b="1" i="0" dirty="0">
                <a:solidFill>
                  <a:srgbClr val="4D4D4D"/>
                </a:solidFill>
                <a:effectLst/>
              </a:rPr>
              <a:t>esonero totale </a:t>
            </a:r>
            <a:r>
              <a:rPr lang="it-IT" b="0" i="0" dirty="0">
                <a:solidFill>
                  <a:srgbClr val="4D4D4D"/>
                </a:solidFill>
                <a:effectLst/>
              </a:rPr>
              <a:t>sono studenti/esse:</a:t>
            </a:r>
          </a:p>
          <a:p>
            <a:pPr algn="l"/>
            <a:endParaRPr lang="it-IT" b="0" i="0" dirty="0">
              <a:solidFill>
                <a:srgbClr val="4D4D4D"/>
              </a:solidFill>
              <a:effectLst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4D4D4D"/>
                </a:solidFill>
                <a:effectLst/>
              </a:rPr>
              <a:t>con disabilità riconosciuta ai sensi della </a:t>
            </a:r>
            <a:r>
              <a:rPr lang="it-IT" b="1" i="0" dirty="0">
                <a:solidFill>
                  <a:srgbClr val="4D4D4D"/>
                </a:solidFill>
                <a:effectLst/>
              </a:rPr>
              <a:t>legge 104/92,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4D4D4D"/>
                </a:solidFill>
                <a:effectLst/>
              </a:rPr>
              <a:t>con un </a:t>
            </a:r>
            <a:r>
              <a:rPr lang="it-IT" b="1" i="0" dirty="0">
                <a:solidFill>
                  <a:srgbClr val="4D4D4D"/>
                </a:solidFill>
                <a:effectLst/>
              </a:rPr>
              <a:t>invalidità</a:t>
            </a:r>
            <a:r>
              <a:rPr lang="it-IT" b="0" i="0" dirty="0">
                <a:solidFill>
                  <a:srgbClr val="4D4D4D"/>
                </a:solidFill>
                <a:effectLst/>
              </a:rPr>
              <a:t> pari o superiore al 66%,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4D4D4D"/>
                </a:solidFill>
                <a:effectLst/>
              </a:rPr>
              <a:t>Caregiver</a:t>
            </a:r>
            <a:r>
              <a:rPr lang="it-IT" b="0" i="0" dirty="0">
                <a:solidFill>
                  <a:srgbClr val="4D4D4D"/>
                </a:solidFill>
                <a:effectLst/>
              </a:rPr>
              <a:t> familiare,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4D4D4D"/>
                </a:solidFill>
                <a:effectLst/>
              </a:rPr>
              <a:t>Orfani,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it-IT" b="0" i="0" dirty="0">
                <a:solidFill>
                  <a:srgbClr val="4D4D4D"/>
                </a:solidFill>
                <a:effectLst/>
              </a:rPr>
              <a:t>Situazioni di eccezionale </a:t>
            </a:r>
            <a:r>
              <a:rPr lang="it-IT" b="1" i="0" dirty="0">
                <a:solidFill>
                  <a:srgbClr val="4D4D4D"/>
                </a:solidFill>
                <a:effectLst/>
              </a:rPr>
              <a:t>gravità.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232E331D-5312-6025-F405-7DF89819C503}"/>
              </a:ext>
            </a:extLst>
          </p:cNvPr>
          <p:cNvSpPr txBox="1"/>
          <p:nvPr/>
        </p:nvSpPr>
        <p:spPr>
          <a:xfrm>
            <a:off x="1795749" y="4400585"/>
            <a:ext cx="4750966" cy="2139047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endParaRPr lang="it-IT" sz="1650" kern="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it-IT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Dall’anno accademico 2022/2023 la certificazione di invalidità compresa tra il 50% e il 65% consente agli/alle studenti/esse interessati di richiedere </a:t>
            </a:r>
            <a:r>
              <a:rPr lang="it-IT" b="1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l’esonero parziale </a:t>
            </a:r>
            <a:r>
              <a:rPr lang="it-IT" kern="100" dirty="0">
                <a:latin typeface="Calibri" panose="020F0502020204030204" pitchFamily="34" charset="0"/>
                <a:cs typeface="Times New Roman" panose="02020603050405020304" pitchFamily="18" charset="0"/>
              </a:rPr>
              <a:t>del 30% delle tasse</a:t>
            </a:r>
            <a:r>
              <a:rPr lang="it-IT" dirty="0">
                <a:solidFill>
                  <a:srgbClr val="4D4D4D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.</a:t>
            </a:r>
          </a:p>
          <a:p>
            <a:pPr>
              <a:spcAft>
                <a:spcPts val="600"/>
              </a:spcAft>
            </a:pPr>
            <a:endParaRPr lang="it-IT" sz="16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654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e 1">
            <a:extLst>
              <a:ext uri="{FF2B5EF4-FFF2-40B4-BE49-F238E27FC236}">
                <a16:creationId xmlns:a16="http://schemas.microsoft.com/office/drawing/2014/main" id="{988BA692-E607-708F-FB6A-A1DA2A837DD3}"/>
              </a:ext>
            </a:extLst>
          </p:cNvPr>
          <p:cNvSpPr/>
          <p:nvPr/>
        </p:nvSpPr>
        <p:spPr>
          <a:xfrm>
            <a:off x="3579367" y="223093"/>
            <a:ext cx="5033266" cy="1002535"/>
          </a:xfrm>
          <a:prstGeom prst="ellipse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/>
              <a:t>ISCRIZIONE A TEMPO PARZIALE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66C37386-FEC4-7CED-9C1D-65ACC16B03AB}"/>
              </a:ext>
            </a:extLst>
          </p:cNvPr>
          <p:cNvSpPr/>
          <p:nvPr/>
        </p:nvSpPr>
        <p:spPr>
          <a:xfrm>
            <a:off x="560155" y="1440452"/>
            <a:ext cx="8506728" cy="1988548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Lo/la studente/essa può fare richiesta di svolgere in parte o del tutto il suo percorso accademico con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impegno didattico a tempo parziale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motivi: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famiglia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salute</a:t>
            </a:r>
          </a:p>
          <a:p>
            <a:pPr marL="285750" indent="-28575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 lavoro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93EA78B-2507-D3BC-3B21-1235AD9D639E}"/>
              </a:ext>
            </a:extLst>
          </p:cNvPr>
          <p:cNvSpPr/>
          <p:nvPr/>
        </p:nvSpPr>
        <p:spPr>
          <a:xfrm>
            <a:off x="3877938" y="3643824"/>
            <a:ext cx="8009262" cy="2991083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it-IT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L’iscrizione a tempo parziale comporta: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durata doppia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Corso di Laurea (6 anni la Triennale; 4 anni la Magistrale)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riduzione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Tasse del 10%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li/le studenti/esse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part-time fuori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corso sono esenti dall’incremento tasse dei fuori corso fino </a:t>
            </a:r>
            <a:r>
              <a:rPr lang="it-IT" sz="20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6° anno, per i corsi triennali; fino al 4° anno, per i corsi magistrali.</a:t>
            </a:r>
            <a:endParaRPr lang="it-IT" sz="20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conseguimento di </a:t>
            </a:r>
            <a:r>
              <a:rPr lang="it-IT" sz="20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 più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dei </a:t>
            </a:r>
            <a:r>
              <a:rPr lang="it-IT" sz="2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CFU richiesti </a:t>
            </a:r>
            <a:r>
              <a:rPr lang="it-IT" sz="20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Anno Accademico</a:t>
            </a:r>
          </a:p>
        </p:txBody>
      </p:sp>
    </p:spTree>
    <p:extLst>
      <p:ext uri="{BB962C8B-B14F-4D97-AF65-F5344CB8AC3E}">
        <p14:creationId xmlns:p14="http://schemas.microsoft.com/office/powerpoint/2010/main" val="16645949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2147</TotalTime>
  <Words>1030</Words>
  <Application>Microsoft Office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Symbol</vt:lpstr>
      <vt:lpstr>Times New Roman</vt:lpstr>
      <vt:lpstr>Verdana</vt:lpstr>
      <vt:lpstr>Tema di Office</vt:lpstr>
      <vt:lpstr>Servizi SIA  Infografiche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RAFFAELA ESPA</dc:creator>
  <cp:lastModifiedBy>Silvia Vinci</cp:lastModifiedBy>
  <cp:revision>105</cp:revision>
  <dcterms:created xsi:type="dcterms:W3CDTF">2023-07-05T09:56:12Z</dcterms:created>
  <dcterms:modified xsi:type="dcterms:W3CDTF">2025-08-27T08:36:18Z</dcterms:modified>
</cp:coreProperties>
</file>