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28" autoAdjust="0"/>
  </p:normalViewPr>
  <p:slideViewPr>
    <p:cSldViewPr snapToGrid="0" snapToObjects="1">
      <p:cViewPr>
        <p:scale>
          <a:sx n="75" d="100"/>
          <a:sy n="75" d="100"/>
        </p:scale>
        <p:origin x="-12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89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23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53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50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8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07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82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31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89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0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7918-A62D-574B-9124-7F75F3C3E1E5}" type="datetimeFigureOut">
              <a:rPr lang="it-IT" smtClean="0"/>
              <a:t>07/08/13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E11F-22DA-F94A-B03F-CF8AAF4B51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93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8533" y="202867"/>
            <a:ext cx="902546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900" dirty="0" smtClean="0">
                <a:latin typeface="Bookman Old Style"/>
                <a:cs typeface="Bookman Old Style"/>
              </a:rPr>
              <a:t>LABORATORIO DI </a:t>
            </a:r>
            <a:r>
              <a:rPr lang="it-IT" sz="2900" dirty="0" smtClean="0">
                <a:latin typeface="Bookman Old Style"/>
                <a:cs typeface="Bookman Old Style"/>
              </a:rPr>
              <a:t>BIONGEGNERIA </a:t>
            </a:r>
            <a:r>
              <a:rPr lang="it-IT" sz="2900" dirty="0" smtClean="0">
                <a:latin typeface="Bookman Old Style"/>
                <a:cs typeface="Bookman Old Style"/>
              </a:rPr>
              <a:t>APPLICATA</a:t>
            </a:r>
            <a:endParaRPr lang="it-IT" sz="2900" dirty="0">
              <a:latin typeface="Bookman Old Style"/>
              <a:cs typeface="Bookman Old Style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7264" y="6334780"/>
            <a:ext cx="258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Bookman Old Style"/>
                <a:cs typeface="Bookman Old Style"/>
              </a:rPr>
              <a:t>A.A. 2013/14</a:t>
            </a:r>
            <a:endParaRPr lang="it-IT" sz="28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4469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7264" y="135134"/>
            <a:ext cx="8850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 smtClean="0">
                <a:latin typeface="Bookman Old Style"/>
                <a:cs typeface="Bookman Old Style"/>
              </a:rPr>
              <a:t>LABORATORIO DI BIONGEGNEIRA APPLICATA</a:t>
            </a:r>
            <a:endParaRPr lang="it-IT" sz="3200" dirty="0">
              <a:latin typeface="Bookman Old Style"/>
              <a:cs typeface="Bookman Old Style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7934" y="1441202"/>
            <a:ext cx="90160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tratta di un progetto collettivo che il Corso di Laurea </a:t>
            </a:r>
            <a:r>
              <a:rPr lang="it-IT" sz="2400" dirty="0" smtClean="0"/>
              <a:t>propone agli studenti  </a:t>
            </a:r>
            <a:r>
              <a:rPr lang="it-IT" sz="2400" dirty="0" smtClean="0"/>
              <a:t>con un molteplice obiettivo: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Aggiungere all’offerta formativa un’ulteriore </a:t>
            </a:r>
            <a:r>
              <a:rPr lang="it-IT" sz="2400" dirty="0" err="1" smtClean="0"/>
              <a:t>attivita’</a:t>
            </a:r>
            <a:r>
              <a:rPr lang="it-IT" sz="2400" dirty="0" smtClean="0"/>
              <a:t> didattica, da registrarsi come </a:t>
            </a:r>
            <a:r>
              <a:rPr lang="it-IT" sz="2400" dirty="0" smtClean="0"/>
              <a:t>“altra </a:t>
            </a:r>
            <a:r>
              <a:rPr lang="it-IT" sz="2400" dirty="0" err="1" smtClean="0"/>
              <a:t>attivita</a:t>
            </a:r>
            <a:r>
              <a:rPr lang="it-IT" sz="2400" dirty="0" err="1" smtClean="0"/>
              <a:t>’</a:t>
            </a:r>
            <a:r>
              <a:rPr lang="it-IT" sz="2400" dirty="0" smtClean="0"/>
              <a:t>” </a:t>
            </a:r>
            <a:r>
              <a:rPr lang="it-IT" sz="2400" dirty="0" smtClean="0"/>
              <a:t>o esame a scelta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Dar la </a:t>
            </a:r>
            <a:r>
              <a:rPr lang="it-IT" sz="2400" dirty="0" err="1" smtClean="0"/>
              <a:t>possibilita’</a:t>
            </a:r>
            <a:r>
              <a:rPr lang="it-IT" sz="2400" dirty="0" smtClean="0"/>
              <a:t> di applicare </a:t>
            </a:r>
            <a:r>
              <a:rPr lang="it-IT" sz="2400" dirty="0" smtClean="0"/>
              <a:t>ad un progetto concreto le competenze maturate durante il corso nei vari ambiti della bioingegneria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Incoraggiare l’impegno degli studenti in un progetto con una ricaduta sociale concreta (</a:t>
            </a:r>
            <a:r>
              <a:rPr lang="it-IT" sz="2400" dirty="0" err="1" smtClean="0"/>
              <a:t>mobilita’</a:t>
            </a:r>
            <a:r>
              <a:rPr lang="it-IT" sz="2400" dirty="0" smtClean="0"/>
              <a:t> sostenibile</a:t>
            </a:r>
            <a:r>
              <a:rPr lang="it-IT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Far sperimentare un lavoro collettivo, in cui ogni studente si inserisce con un proprio contributo che, pur essendo valutato singolarmente, deve armonizzarsi con i contributi altrui verso un obiettivo comune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9784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3953933" y="166159"/>
            <a:ext cx="4817534" cy="1002241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Leonardo, </a:t>
            </a:r>
            <a:r>
              <a:rPr lang="it-IT" sz="2400" dirty="0" smtClean="0"/>
              <a:t>Codice Atlantico (attribuzione incerta)</a:t>
            </a:r>
            <a:endParaRPr lang="it-IT" sz="2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9326"/>
                    </a14:imgEffect>
                    <a14:imgEffect>
                      <a14:saturation sat="20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3644558" cy="2692400"/>
          </a:xfrm>
          <a:prstGeom prst="rect">
            <a:avLst/>
          </a:prstGeom>
        </p:spPr>
      </p:pic>
      <p:pic>
        <p:nvPicPr>
          <p:cNvPr id="9" name="Immagine 8" descr="image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933" y="3674533"/>
            <a:ext cx="5193493" cy="318276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86267" y="3674533"/>
            <a:ext cx="3769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Bicicletta a pedalata assistita</a:t>
            </a:r>
          </a:p>
          <a:p>
            <a:r>
              <a:rPr lang="it-IT" sz="2400" dirty="0" smtClean="0"/>
              <a:t>(BIPA)</a:t>
            </a:r>
            <a:endParaRPr lang="it-IT" sz="2400" dirty="0"/>
          </a:p>
        </p:txBody>
      </p:sp>
      <p:sp>
        <p:nvSpPr>
          <p:cNvPr id="11" name="Freccia destra 10"/>
          <p:cNvSpPr/>
          <p:nvPr/>
        </p:nvSpPr>
        <p:spPr>
          <a:xfrm rot="2434508">
            <a:off x="3522138" y="3183466"/>
            <a:ext cx="1778000" cy="32173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43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7934" y="-291033"/>
            <a:ext cx="8746066" cy="147002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Obiettivo del </a:t>
            </a:r>
            <a:r>
              <a:rPr lang="it-IT" sz="3200" dirty="0" smtClean="0"/>
              <a:t>LABIA </a:t>
            </a:r>
            <a:r>
              <a:rPr lang="it-IT" sz="3200" dirty="0" err="1" smtClean="0"/>
              <a:t>e</a:t>
            </a:r>
            <a:r>
              <a:rPr lang="it-IT" sz="3200" dirty="0" err="1" smtClean="0"/>
              <a:t>’</a:t>
            </a:r>
            <a:r>
              <a:rPr lang="it-IT" sz="3200" dirty="0" smtClean="0"/>
              <a:t> la realizzazione di una bicicletta a pedalata assistita “intelligente”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6136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620710" y="6387319"/>
            <a:ext cx="258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Bookman Old Style"/>
                <a:cs typeface="Bookman Old Style"/>
              </a:rPr>
              <a:t>A.A. 2013/14</a:t>
            </a:r>
            <a:endParaRPr lang="it-IT" sz="2800" dirty="0">
              <a:latin typeface="Bookman Old Style"/>
              <a:cs typeface="Bookman Old Style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800" y="3204779"/>
            <a:ext cx="8746066" cy="2620287"/>
          </a:xfrm>
        </p:spPr>
        <p:txBody>
          <a:bodyPr>
            <a:normAutofit fontScale="90000"/>
          </a:bodyPr>
          <a:lstStyle/>
          <a:p>
            <a:pPr algn="just">
              <a:lnSpc>
                <a:spcPct val="90000"/>
              </a:lnSpc>
            </a:pPr>
            <a:r>
              <a:rPr lang="it-IT" sz="2000" dirty="0"/>
              <a:t/>
            </a:r>
            <a:br>
              <a:rPr lang="it-IT" sz="2000" dirty="0"/>
            </a:br>
            <a:r>
              <a:rPr lang="it-IT" sz="2700" dirty="0" smtClean="0"/>
              <a:t>Al momento, le </a:t>
            </a:r>
            <a:r>
              <a:rPr lang="it-IT" sz="2700" dirty="0" err="1" smtClean="0"/>
              <a:t>bipa</a:t>
            </a:r>
            <a:r>
              <a:rPr lang="it-IT" sz="2700" dirty="0" smtClean="0"/>
              <a:t> commerciali non prevedono alcun tipo di interazione tra il ”motore umano” e quello elettrico: il ciclista </a:t>
            </a:r>
            <a:r>
              <a:rPr lang="it-IT" sz="2700" dirty="0" err="1" smtClean="0"/>
              <a:t>puo’</a:t>
            </a:r>
            <a:r>
              <a:rPr lang="it-IT" sz="2700" dirty="0" smtClean="0"/>
              <a:t> semplicemente scegliere se farsi aiutare o meno dal motore e regolare manualmente il livello dell’aiuto, ma questo </a:t>
            </a:r>
            <a:r>
              <a:rPr lang="it-IT" sz="2700" dirty="0" err="1" smtClean="0"/>
              <a:t>e’</a:t>
            </a:r>
            <a:r>
              <a:rPr lang="it-IT" sz="2700" dirty="0" smtClean="0"/>
              <a:t> totalmente </a:t>
            </a:r>
            <a:r>
              <a:rPr lang="it-IT" sz="2700" dirty="0" err="1" smtClean="0"/>
              <a:t>scorrelato</a:t>
            </a:r>
            <a:r>
              <a:rPr lang="it-IT" sz="2700" dirty="0" smtClean="0"/>
              <a:t> con lo sforzo che il ciclista sta facendo. </a:t>
            </a:r>
            <a:br>
              <a:rPr lang="it-IT" sz="2700" dirty="0" smtClean="0"/>
            </a:b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Vogliamo trasformare </a:t>
            </a:r>
            <a:r>
              <a:rPr lang="it-IT" sz="2700" dirty="0"/>
              <a:t>la </a:t>
            </a:r>
            <a:r>
              <a:rPr lang="it-IT" sz="2700" dirty="0" err="1"/>
              <a:t>bipa</a:t>
            </a:r>
            <a:r>
              <a:rPr lang="it-IT" sz="2700" dirty="0"/>
              <a:t> in un mezzo che utilizza al meglio </a:t>
            </a:r>
            <a:r>
              <a:rPr lang="it-IT" sz="2700" dirty="0" smtClean="0"/>
              <a:t>i due motori facendoli collaborare </a:t>
            </a:r>
            <a:r>
              <a:rPr lang="it-IT" sz="2700" dirty="0"/>
              <a:t>per migliorare ergonomia, resa energetica, resistenza alla fatica del ciclista.</a:t>
            </a:r>
            <a:br>
              <a:rPr lang="it-IT" sz="2700" dirty="0"/>
            </a:br>
            <a:endParaRPr lang="it-IT" sz="2700" dirty="0"/>
          </a:p>
        </p:txBody>
      </p:sp>
      <p:pic>
        <p:nvPicPr>
          <p:cNvPr id="3" name="Immagine 2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7" y="253999"/>
            <a:ext cx="3296356" cy="24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1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620710" y="6387319"/>
            <a:ext cx="258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Bookman Old Style"/>
                <a:cs typeface="Bookman Old Style"/>
              </a:rPr>
              <a:t>A.A. 2013/14</a:t>
            </a:r>
            <a:endParaRPr lang="it-IT" sz="2800" dirty="0">
              <a:latin typeface="Bookman Old Style"/>
              <a:cs typeface="Bookman Old Style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333" y="364066"/>
            <a:ext cx="8746066" cy="465667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t-IT" sz="2000" dirty="0" smtClean="0"/>
              <a:t>Alcuni esempi di progetti proposti: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7509" y="2630503"/>
            <a:ext cx="90764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Area Meccanica</a:t>
            </a:r>
          </a:p>
          <a:p>
            <a:r>
              <a:rPr lang="it-IT" dirty="0" smtClean="0"/>
              <a:t>Caratterizzazione</a:t>
            </a:r>
            <a:r>
              <a:rPr lang="it-IT" dirty="0"/>
              <a:t>/scelta sella mediante analisi delle pressioni di contatto corpo-sella utilizzando sensori di pressione </a:t>
            </a:r>
            <a:r>
              <a:rPr lang="it-IT" dirty="0" err="1"/>
              <a:t>Conformat</a:t>
            </a:r>
            <a:r>
              <a:rPr lang="it-IT" dirty="0"/>
              <a:t>. </a:t>
            </a:r>
            <a:br>
              <a:rPr lang="it-IT" dirty="0"/>
            </a:br>
            <a:r>
              <a:rPr lang="it-IT" dirty="0" smtClean="0"/>
              <a:t>Realizzazione di un </a:t>
            </a:r>
            <a:r>
              <a:rPr lang="it-IT" dirty="0"/>
              <a:t>Cambio </a:t>
            </a:r>
            <a:r>
              <a:rPr lang="it-IT" dirty="0" smtClean="0"/>
              <a:t>Robotizzato</a:t>
            </a:r>
            <a:endParaRPr lang="it-IT" dirty="0"/>
          </a:p>
          <a:p>
            <a:r>
              <a:rPr lang="it-IT" dirty="0" smtClean="0"/>
              <a:t>Automatizzazione </a:t>
            </a:r>
            <a:r>
              <a:rPr lang="it-IT" dirty="0"/>
              <a:t>della cambiata sulla base della lettura di parametri biometrici. </a:t>
            </a:r>
            <a:br>
              <a:rPr lang="it-IT" dirty="0"/>
            </a:br>
            <a:r>
              <a:rPr lang="it-IT" dirty="0"/>
              <a:t>V</a:t>
            </a:r>
            <a:r>
              <a:rPr lang="it-IT" dirty="0" smtClean="0"/>
              <a:t>alutazione </a:t>
            </a:r>
            <a:r>
              <a:rPr lang="it-IT" dirty="0"/>
              <a:t>biomeccanica della pedalata, dell'ergonomia del mezzo </a:t>
            </a:r>
            <a:endParaRPr lang="it-IT" dirty="0" smtClean="0"/>
          </a:p>
          <a:p>
            <a:r>
              <a:rPr lang="it-IT" dirty="0" smtClean="0"/>
              <a:t>Valutazione </a:t>
            </a:r>
            <a:r>
              <a:rPr lang="it-IT" dirty="0"/>
              <a:t>elettromeccanica del sistema di trasmissione in relazione alle strategie di assistenza alla pedalata. </a:t>
            </a:r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Area Elettronica/</a:t>
            </a:r>
            <a:r>
              <a:rPr lang="it-IT" b="1" dirty="0" err="1"/>
              <a:t>S</a:t>
            </a:r>
            <a:r>
              <a:rPr lang="it-IT" b="1" dirty="0" err="1" smtClean="0"/>
              <a:t>ensoristica</a:t>
            </a:r>
            <a:r>
              <a:rPr lang="it-IT" b="1" dirty="0" smtClean="0"/>
              <a:t>:</a:t>
            </a:r>
          </a:p>
          <a:p>
            <a:r>
              <a:rPr lang="it-IT" dirty="0" smtClean="0"/>
              <a:t>Realizzazione di una Body </a:t>
            </a:r>
            <a:r>
              <a:rPr lang="it-IT" dirty="0"/>
              <a:t>S</a:t>
            </a:r>
            <a:r>
              <a:rPr lang="it-IT" dirty="0" smtClean="0"/>
              <a:t>ensor </a:t>
            </a:r>
            <a:r>
              <a:rPr lang="it-IT" dirty="0"/>
              <a:t>N</a:t>
            </a:r>
            <a:r>
              <a:rPr lang="it-IT" dirty="0" smtClean="0"/>
              <a:t>etwork per il monitoraggio dell’influenza dei parametri ambientali esterni sul ciclista</a:t>
            </a:r>
          </a:p>
          <a:p>
            <a:r>
              <a:rPr lang="it-IT" dirty="0"/>
              <a:t>Sviluppo hardware di una fascia toracica (D) per l’acquisizione del segnale ECG e la rilevazione della frequenza cardiaca con trasmissione di tale informazione </a:t>
            </a:r>
            <a:r>
              <a:rPr lang="it-IT" dirty="0" smtClean="0"/>
              <a:t>a sistema a microcontrollore collegato al motore del mezzo</a:t>
            </a:r>
            <a:endParaRPr lang="it-IT" dirty="0"/>
          </a:p>
        </p:txBody>
      </p:sp>
      <p:pic>
        <p:nvPicPr>
          <p:cNvPr id="7" name="Immagine 6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67" y="364066"/>
            <a:ext cx="3296356" cy="24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4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620710" y="6387319"/>
            <a:ext cx="258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Bookman Old Style"/>
                <a:cs typeface="Bookman Old Style"/>
              </a:rPr>
              <a:t>A.A. 2013/14</a:t>
            </a:r>
            <a:endParaRPr lang="it-IT" sz="2800" dirty="0">
              <a:latin typeface="Bookman Old Style"/>
              <a:cs typeface="Bookman Old Style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333" y="364066"/>
            <a:ext cx="8746066" cy="465667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t-IT" sz="2000" dirty="0" smtClean="0"/>
              <a:t>Alcuni esempi di progetti proposti: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87866" y="5103673"/>
            <a:ext cx="84412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numero di crediti attribuibili </a:t>
            </a:r>
            <a:r>
              <a:rPr lang="it-IT" dirty="0" err="1" smtClean="0"/>
              <a:t>all’attivita’</a:t>
            </a:r>
            <a:r>
              <a:rPr lang="it-IT" dirty="0" smtClean="0"/>
              <a:t> </a:t>
            </a:r>
            <a:r>
              <a:rPr lang="it-IT" dirty="0" err="1" smtClean="0"/>
              <a:t>puo’</a:t>
            </a:r>
            <a:r>
              <a:rPr lang="it-IT" dirty="0" smtClean="0"/>
              <a:t> variare a seconda dell’impegno richiesto per portare a termine il singolo progetto.</a:t>
            </a:r>
          </a:p>
          <a:p>
            <a:r>
              <a:rPr lang="it-IT" dirty="0" smtClean="0"/>
              <a:t>Possono partecipare al </a:t>
            </a:r>
            <a:r>
              <a:rPr lang="it-IT" dirty="0" smtClean="0"/>
              <a:t>Laboratorio </a:t>
            </a:r>
            <a:r>
              <a:rPr lang="it-IT" dirty="0" smtClean="0"/>
              <a:t>studenti che abbiano </a:t>
            </a:r>
            <a:r>
              <a:rPr lang="it-IT" dirty="0" err="1" smtClean="0"/>
              <a:t>gia’</a:t>
            </a:r>
            <a:r>
              <a:rPr lang="it-IT" dirty="0" smtClean="0"/>
              <a:t> ottenuto almeno 120 CFU.</a:t>
            </a:r>
          </a:p>
          <a:p>
            <a:r>
              <a:rPr lang="it-IT" dirty="0" smtClean="0"/>
              <a:t>Ogni studente, al termine </a:t>
            </a:r>
            <a:r>
              <a:rPr lang="it-IT" dirty="0" err="1" smtClean="0"/>
              <a:t>dell’attivita</a:t>
            </a:r>
            <a:r>
              <a:rPr lang="it-IT" dirty="0" err="1" smtClean="0"/>
              <a:t>’</a:t>
            </a:r>
            <a:r>
              <a:rPr lang="it-IT" smtClean="0"/>
              <a:t>, </a:t>
            </a:r>
            <a:r>
              <a:rPr lang="it-IT" dirty="0" err="1" smtClean="0"/>
              <a:t>preparera’</a:t>
            </a:r>
            <a:r>
              <a:rPr lang="it-IT" dirty="0" smtClean="0"/>
              <a:t> una tesina e una presentazione PowerPoint, che verranno messe a disposizione  dei colleghi che ne porteranno avanti l’impegno </a:t>
            </a:r>
            <a:endParaRPr lang="it-IT" dirty="0"/>
          </a:p>
        </p:txBody>
      </p:sp>
      <p:pic>
        <p:nvPicPr>
          <p:cNvPr id="7" name="Immagine 6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1049865"/>
            <a:ext cx="4818055" cy="361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75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620710" y="6387319"/>
            <a:ext cx="2581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Bookman Old Style"/>
                <a:cs typeface="Bookman Old Style"/>
              </a:rPr>
              <a:t>A.A. 2013/14</a:t>
            </a:r>
            <a:endParaRPr lang="it-IT" sz="2800" dirty="0">
              <a:latin typeface="Bookman Old Style"/>
              <a:cs typeface="Bookman Old Style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800" y="3200400"/>
            <a:ext cx="8746066" cy="2455333"/>
          </a:xfrm>
        </p:spPr>
        <p:txBody>
          <a:bodyPr anchor="t" anchorCtr="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Le </a:t>
            </a:r>
            <a:r>
              <a:rPr lang="it-IT" sz="2400" dirty="0" err="1" smtClean="0"/>
              <a:t>attivita’</a:t>
            </a:r>
            <a:r>
              <a:rPr lang="it-IT" sz="2400" dirty="0" smtClean="0"/>
              <a:t> di svolgeranno sotto la supervisione dei seguenti docenti: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>Area biomeccanica:  Bruno </a:t>
            </a:r>
            <a:r>
              <a:rPr lang="it-IT" sz="2400" dirty="0" err="1" smtClean="0"/>
              <a:t>Leban</a:t>
            </a:r>
            <a:r>
              <a:rPr lang="it-IT" sz="2400" dirty="0" smtClean="0"/>
              <a:t>, Maurizio </a:t>
            </a:r>
            <a:r>
              <a:rPr lang="it-IT" sz="2400" dirty="0" err="1" smtClean="0"/>
              <a:t>Paderi</a:t>
            </a:r>
            <a:r>
              <a:rPr lang="it-IT" sz="2400" dirty="0" smtClean="0"/>
              <a:t>, Massimiliano </a:t>
            </a:r>
            <a:r>
              <a:rPr lang="it-IT" sz="2400" dirty="0"/>
              <a:t>Pau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Area bioelettronica: Annalisa Bonfiglio,  Danilo Pani, Jose Francisco </a:t>
            </a:r>
            <a:r>
              <a:rPr lang="it-IT" sz="2400" dirty="0" err="1" smtClean="0"/>
              <a:t>Saenz</a:t>
            </a:r>
            <a:r>
              <a:rPr lang="it-IT" sz="2400" dirty="0"/>
              <a:t>-</a:t>
            </a:r>
            <a:r>
              <a:rPr lang="it-IT" sz="2400" dirty="0" smtClean="0"/>
              <a:t>Cogollo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Per informazioni rivolgersi a: </a:t>
            </a:r>
            <a:r>
              <a:rPr lang="it-IT" sz="2400" dirty="0" err="1" smtClean="0"/>
              <a:t>biomedica@diee.unica.it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pic>
        <p:nvPicPr>
          <p:cNvPr id="5" name="Immagine 4" descr="f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7" y="287866"/>
            <a:ext cx="3296356" cy="24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7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284</Words>
  <Application>Microsoft Macintosh PowerPoint</Application>
  <PresentationFormat>Presentazione su schermo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di PowerPoint</vt:lpstr>
      <vt:lpstr>Presentazione di PowerPoint</vt:lpstr>
      <vt:lpstr>Leonardo, Codice Atlantico (attribuzione incerta)</vt:lpstr>
      <vt:lpstr>Obiettivo del LABIA e’ la realizzazione di una bicicletta a pedalata assistita “intelligente”</vt:lpstr>
      <vt:lpstr> Al momento, le bipa commerciali non prevedono alcun tipo di interazione tra il ”motore umano” e quello elettrico: il ciclista puo’ semplicemente scegliere se farsi aiutare o meno dal motore e regolare manualmente il livello dell’aiuto, ma questo e’ totalmente scorrelato con lo sforzo che il ciclista sta facendo.   Vogliamo trasformare la bipa in un mezzo che utilizza al meglio i due motori facendoli collaborare per migliorare ergonomia, resa energetica, resistenza alla fatica del ciclista. </vt:lpstr>
      <vt:lpstr>Alcuni esempi di progetti proposti:</vt:lpstr>
      <vt:lpstr>Alcuni esempi di progetti proposti:</vt:lpstr>
      <vt:lpstr>Le attivita’ di svolgeranno sotto la supervisione dei seguenti docenti:  Area biomeccanica:  Bruno Leban, Maurizio Paderi, Massimiliano Pau  Area bioelettronica: Annalisa Bonfiglio,  Danilo Pani, Jose Francisco Saenz-Cogollo   Per informazioni rivolgersi a: biomedica@diee.unica.it </vt:lpstr>
    </vt:vector>
  </TitlesOfParts>
  <Company>Universita' di Cagliari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 Bonfiglio</dc:creator>
  <cp:lastModifiedBy>Annalisa Bonfiglio</cp:lastModifiedBy>
  <cp:revision>19</cp:revision>
  <dcterms:created xsi:type="dcterms:W3CDTF">2013-07-03T17:58:13Z</dcterms:created>
  <dcterms:modified xsi:type="dcterms:W3CDTF">2013-08-07T18:53:20Z</dcterms:modified>
</cp:coreProperties>
</file>