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279" r:id="rId25"/>
    <p:sldId id="299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315" r:id="rId34"/>
    <p:sldId id="293" r:id="rId35"/>
    <p:sldId id="294" r:id="rId36"/>
    <p:sldId id="296" r:id="rId37"/>
    <p:sldId id="297" r:id="rId38"/>
    <p:sldId id="298" r:id="rId39"/>
    <p:sldId id="295" r:id="rId40"/>
    <p:sldId id="300" r:id="rId41"/>
    <p:sldId id="301" r:id="rId42"/>
    <p:sldId id="302" r:id="rId43"/>
    <p:sldId id="316" r:id="rId4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28" autoAdjust="0"/>
  </p:normalViewPr>
  <p:slideViewPr>
    <p:cSldViewPr snapToObjects="1">
      <p:cViewPr>
        <p:scale>
          <a:sx n="100" d="100"/>
          <a:sy n="100" d="100"/>
        </p:scale>
        <p:origin x="-195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E70B8-DDC4-5F41-85D5-5D98FF6F8EB4}" type="datetimeFigureOut">
              <a:rPr lang="it-IT" smtClean="0"/>
              <a:pPr/>
              <a:t>10/10/2013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30E2B-E777-BC4F-90B8-19C2BD26E0B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ile:Da_Vinci_Vitruve_Luc_Viatour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9/9e/Divina_proportione.pn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b/Vermeer,_Johannes_-_Woman_reading_a_letter_-_ca._1662-1663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d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012 Savoye2.jpg"/>
          <p:cNvPicPr>
            <a:picLocks noChangeAspect="1"/>
          </p:cNvPicPr>
          <p:nvPr/>
        </p:nvPicPr>
        <p:blipFill>
          <a:blip r:embed="rId2"/>
          <a:srcRect l="9148" t="8492" r="11505" b="734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6200" y="6488668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Lezione 1°_ Composizione a-simmetrica _ Proporzione aurea o </a:t>
            </a:r>
            <a:r>
              <a:rPr lang="it-IT" sz="1200" i="1" dirty="0" smtClean="0"/>
              <a:t>divina </a:t>
            </a:r>
            <a:r>
              <a:rPr lang="it-IT" sz="1200" i="1" dirty="0" err="1" smtClean="0"/>
              <a:t>proportione</a:t>
            </a:r>
            <a:endParaRPr lang="it-IT" sz="1200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562600" y="6511751"/>
            <a:ext cx="3581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50" dirty="0" smtClean="0">
                <a:solidFill>
                  <a:srgbClr val="FFFFFF"/>
                </a:solidFill>
              </a:rPr>
              <a:t>Laboratorio Progetto e costruzione </a:t>
            </a:r>
            <a:r>
              <a:rPr lang="it-IT" sz="1050" dirty="0" err="1" smtClean="0">
                <a:solidFill>
                  <a:srgbClr val="FFFFFF"/>
                </a:solidFill>
              </a:rPr>
              <a:t>3</a:t>
            </a:r>
            <a:r>
              <a:rPr lang="it-IT" sz="1050" dirty="0" smtClean="0">
                <a:solidFill>
                  <a:srgbClr val="FFFFFF"/>
                </a:solidFill>
              </a:rPr>
              <a:t> </a:t>
            </a:r>
            <a:r>
              <a:rPr lang="it-IT" sz="1050" dirty="0" err="1" smtClean="0">
                <a:solidFill>
                  <a:srgbClr val="FFFFFF"/>
                </a:solidFill>
              </a:rPr>
              <a:t>Mod</a:t>
            </a:r>
            <a:r>
              <a:rPr lang="it-IT" sz="1050" dirty="0" smtClean="0">
                <a:solidFill>
                  <a:srgbClr val="FFFFFF"/>
                </a:solidFill>
              </a:rPr>
              <a:t> Composizione</a:t>
            </a:r>
            <a:endParaRPr lang="it-IT" sz="10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6 Piramide Che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47800"/>
            <a:ext cx="4070350" cy="336538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14600" y="5105400"/>
            <a:ext cx="4070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AB = 230,34;      SO (</a:t>
            </a:r>
            <a:r>
              <a:rPr lang="it-IT" sz="1100" dirty="0" err="1" smtClean="0"/>
              <a:t>H</a:t>
            </a:r>
            <a:r>
              <a:rPr lang="it-IT" sz="1100" dirty="0" smtClean="0"/>
              <a:t>) = 146,60;        AC=325,74;         OS/</a:t>
            </a:r>
            <a:r>
              <a:rPr lang="it-IT" sz="1100" dirty="0" err="1" smtClean="0"/>
              <a:t>OA=</a:t>
            </a:r>
            <a:r>
              <a:rPr lang="it-IT" sz="1100" dirty="0" smtClean="0"/>
              <a:t> 1,2729</a:t>
            </a:r>
            <a:endParaRPr lang="it-IT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9 Fibonacci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2"/>
            <a:ext cx="5625810" cy="6873872"/>
          </a:xfrm>
          <a:prstGeom prst="rect">
            <a:avLst/>
          </a:prstGeom>
        </p:spPr>
      </p:pic>
      <p:pic>
        <p:nvPicPr>
          <p:cNvPr id="3" name="Immagine 2" descr="013 Fibonacci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334000" y="838200"/>
            <a:ext cx="3942483" cy="51020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96136" y="991761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Serie di Leonardo Fibonacci, 1170-1240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1560" y="6231795"/>
            <a:ext cx="3518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Le </a:t>
            </a:r>
            <a:r>
              <a:rPr lang="it-IT" sz="1200" dirty="0" err="1" smtClean="0">
                <a:solidFill>
                  <a:schemeClr val="bg1"/>
                </a:solidFill>
              </a:rPr>
              <a:t>Corbusier</a:t>
            </a:r>
            <a:r>
              <a:rPr lang="it-IT" sz="1200" dirty="0" smtClean="0">
                <a:solidFill>
                  <a:schemeClr val="bg1"/>
                </a:solidFill>
              </a:rPr>
              <a:t>, La sezione aurea, da Le </a:t>
            </a:r>
            <a:r>
              <a:rPr lang="it-IT" sz="1200" dirty="0" err="1" smtClean="0">
                <a:solidFill>
                  <a:schemeClr val="bg1"/>
                </a:solidFill>
              </a:rPr>
              <a:t>Modulor</a:t>
            </a:r>
            <a:r>
              <a:rPr lang="it-IT" sz="1200" dirty="0" smtClean="0">
                <a:solidFill>
                  <a:schemeClr val="bg1"/>
                </a:solidFill>
              </a:rPr>
              <a:t>, 1948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020 Giot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3085044" cy="4802385"/>
          </a:xfrm>
          <a:prstGeom prst="rect">
            <a:avLst/>
          </a:prstGeom>
        </p:spPr>
      </p:pic>
      <p:pic>
        <p:nvPicPr>
          <p:cNvPr id="4" name="Immagine 3" descr="023 Angeli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847" y="762000"/>
            <a:ext cx="6028825" cy="480238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5594756"/>
            <a:ext cx="2497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Giotto, Madonna d’Ognissanti, 1310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132847" y="5594756"/>
            <a:ext cx="3023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Beato Angelico, Annunciazione, 1435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21 Piero Battesi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3" y="188640"/>
            <a:ext cx="4178299" cy="6030680"/>
          </a:xfrm>
          <a:prstGeom prst="rect">
            <a:avLst/>
          </a:prstGeom>
        </p:spPr>
      </p:pic>
      <p:pic>
        <p:nvPicPr>
          <p:cNvPr id="3" name="Immagine 2" descr="022 Piero Battesimo.jpg"/>
          <p:cNvPicPr>
            <a:picLocks noChangeAspect="1"/>
          </p:cNvPicPr>
          <p:nvPr/>
        </p:nvPicPr>
        <p:blipFill>
          <a:blip r:embed="rId3"/>
          <a:srcRect l="2041" t="1295" r="1749" b="1434"/>
          <a:stretch>
            <a:fillRect/>
          </a:stretch>
        </p:blipFill>
        <p:spPr>
          <a:xfrm>
            <a:off x="4629472" y="188639"/>
            <a:ext cx="4191000" cy="603068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1693" y="6242828"/>
            <a:ext cx="331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Piero della Francesca Battesimo di Cristo, 1440-60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019 flagellazi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79" y="260648"/>
            <a:ext cx="8053001" cy="59046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43979" y="6211669"/>
            <a:ext cx="2803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/>
              <a:t>Piero della Francesca Flagellazione, 1470</a:t>
            </a:r>
            <a:endParaRPr lang="fr-FR" sz="12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032 L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-1"/>
            <a:ext cx="4800600" cy="690372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625738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Studio delle proporzioni del corpo umano. </a:t>
            </a:r>
          </a:p>
          <a:p>
            <a:r>
              <a:rPr lang="it-IT" sz="1200" dirty="0" smtClean="0"/>
              <a:t>a Leonardo da Vinci, L’Uomo Vitruviano, 1490 c; </a:t>
            </a:r>
          </a:p>
          <a:p>
            <a:r>
              <a:rPr lang="it-IT" sz="1200" dirty="0" smtClean="0"/>
              <a:t>b Le </a:t>
            </a:r>
            <a:r>
              <a:rPr lang="it-IT" sz="1200" dirty="0" err="1" smtClean="0"/>
              <a:t>Corbusier</a:t>
            </a:r>
            <a:r>
              <a:rPr lang="it-IT" sz="1200" dirty="0" smtClean="0"/>
              <a:t>, da Le </a:t>
            </a:r>
            <a:r>
              <a:rPr lang="it-IT" sz="1200" dirty="0" err="1" smtClean="0"/>
              <a:t>Modulor</a:t>
            </a:r>
            <a:r>
              <a:rPr lang="it-IT" sz="1200" dirty="0" smtClean="0"/>
              <a:t>, 1948</a:t>
            </a:r>
            <a:endParaRPr lang="fr-FR" sz="1200" dirty="0"/>
          </a:p>
        </p:txBody>
      </p:sp>
      <p:pic>
        <p:nvPicPr>
          <p:cNvPr id="26626" name="Picture 2" descr="Uomo vitruviano">
            <a:hlinkClick r:id="rId3" tooltip="Uomo vitruviano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102" y="36675"/>
            <a:ext cx="4347502" cy="5912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32 testa  vecch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3400"/>
            <a:ext cx="4490208" cy="5562600"/>
          </a:xfrm>
          <a:prstGeom prst="rect">
            <a:avLst/>
          </a:prstGeom>
        </p:spPr>
      </p:pic>
      <p:pic>
        <p:nvPicPr>
          <p:cNvPr id="3" name="Immagine 2" descr="032 testa vecchio 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33400"/>
            <a:ext cx="4463901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35 luca pacioli.jpg"/>
          <p:cNvPicPr>
            <a:picLocks noChangeAspect="1"/>
          </p:cNvPicPr>
          <p:nvPr/>
        </p:nvPicPr>
        <p:blipFill>
          <a:blip r:embed="rId2"/>
          <a:srcRect t="1724"/>
          <a:stretch>
            <a:fillRect/>
          </a:stretch>
        </p:blipFill>
        <p:spPr>
          <a:xfrm>
            <a:off x="0" y="0"/>
            <a:ext cx="6444208" cy="550979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661248"/>
            <a:ext cx="6249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Jacopo </a:t>
            </a:r>
            <a:r>
              <a:rPr lang="it-IT" sz="1200" dirty="0" err="1" smtClean="0"/>
              <a:t>dé</a:t>
            </a:r>
            <a:r>
              <a:rPr lang="it-IT" sz="1200" dirty="0" smtClean="0"/>
              <a:t> Barbari, Ritratto di Luca </a:t>
            </a:r>
            <a:r>
              <a:rPr lang="it-IT" sz="1200" dirty="0" err="1" smtClean="0"/>
              <a:t>Pacioli</a:t>
            </a:r>
            <a:r>
              <a:rPr lang="it-IT" sz="1200" dirty="0" smtClean="0"/>
              <a:t>  (1445-1517), 1495</a:t>
            </a:r>
            <a:endParaRPr lang="fr-FR" sz="1200" dirty="0"/>
          </a:p>
        </p:txBody>
      </p:sp>
      <p:pic>
        <p:nvPicPr>
          <p:cNvPr id="31746" name="Picture 2" descr="File:Divina proportione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5587" y="790347"/>
            <a:ext cx="2458413" cy="364502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638472" y="4435371"/>
            <a:ext cx="2458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Leonardo da Vinci, Illustrazione per il </a:t>
            </a:r>
            <a:r>
              <a:rPr lang="it-IT" sz="1200" i="1" dirty="0" smtClean="0"/>
              <a:t>De Divina </a:t>
            </a:r>
            <a:r>
              <a:rPr lang="it-IT" sz="1200" i="1" dirty="0" err="1" smtClean="0"/>
              <a:t>Proportione</a:t>
            </a:r>
            <a:r>
              <a:rPr lang="it-IT" sz="1200" i="1" dirty="0" smtClean="0"/>
              <a:t> </a:t>
            </a:r>
            <a:r>
              <a:rPr lang="it-IT" sz="1200" dirty="0" smtClean="0"/>
              <a:t>di Luca </a:t>
            </a:r>
            <a:r>
              <a:rPr lang="it-IT" sz="1200" dirty="0" err="1" smtClean="0"/>
              <a:t>Pacioli</a:t>
            </a:r>
            <a:r>
              <a:rPr lang="it-IT" sz="1200" dirty="0" smtClean="0"/>
              <a:t>  </a:t>
            </a:r>
            <a:endParaRPr lang="fr-FR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50 vermeer.jpg"/>
          <p:cNvPicPr>
            <a:picLocks noChangeAspect="1"/>
          </p:cNvPicPr>
          <p:nvPr/>
        </p:nvPicPr>
        <p:blipFill>
          <a:blip r:embed="rId2"/>
          <a:srcRect l="883" t="744"/>
          <a:stretch>
            <a:fillRect/>
          </a:stretch>
        </p:blipFill>
        <p:spPr>
          <a:xfrm>
            <a:off x="4572000" y="0"/>
            <a:ext cx="4572000" cy="54341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22697" y="5604048"/>
            <a:ext cx="225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Jan </a:t>
            </a:r>
            <a:r>
              <a:rPr lang="it-IT" sz="1200" dirty="0" err="1" smtClean="0"/>
              <a:t>Vermeer</a:t>
            </a:r>
            <a:r>
              <a:rPr lang="it-IT" sz="1200" dirty="0" smtClean="0"/>
              <a:t>, Allegoria della pittura, 1666</a:t>
            </a:r>
            <a:endParaRPr lang="fr-FR" sz="1200" dirty="0"/>
          </a:p>
        </p:txBody>
      </p:sp>
      <p:pic>
        <p:nvPicPr>
          <p:cNvPr id="25602" name="Picture 2" descr="File:Vermeer, Johannes - Woman reading a letter - ca. 1662-166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81" y="0"/>
            <a:ext cx="4528478" cy="543417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0" y="5604048"/>
            <a:ext cx="225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Jan </a:t>
            </a:r>
            <a:r>
              <a:rPr lang="it-IT" sz="1200" dirty="0" err="1" smtClean="0"/>
              <a:t>Vermeer</a:t>
            </a:r>
            <a:r>
              <a:rPr lang="it-IT" sz="1200" dirty="0" smtClean="0"/>
              <a:t>, Donna che legge una lettera, 1662-4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51 velazquez-las-menin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5817870" cy="68267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717462" y="6549706"/>
            <a:ext cx="2426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Diego Velasquez, Las </a:t>
            </a:r>
            <a:r>
              <a:rPr lang="it-IT" sz="1200" dirty="0" err="1" smtClean="0"/>
              <a:t>Meninas</a:t>
            </a:r>
            <a:r>
              <a:rPr lang="it-IT" sz="1200" dirty="0" smtClean="0"/>
              <a:t>, 1656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4 Savoye schemi2.jpg"/>
          <p:cNvPicPr>
            <a:picLocks noChangeAspect="1"/>
          </p:cNvPicPr>
          <p:nvPr/>
        </p:nvPicPr>
        <p:blipFill>
          <a:blip r:embed="rId2"/>
          <a:srcRect l="3444"/>
          <a:stretch>
            <a:fillRect/>
          </a:stretch>
        </p:blipFill>
        <p:spPr>
          <a:xfrm>
            <a:off x="0" y="228601"/>
            <a:ext cx="9144000" cy="61877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54 Seur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600" cy="61341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2400" y="6248400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Georges </a:t>
            </a:r>
            <a:r>
              <a:rPr lang="it-IT" sz="1200" dirty="0" err="1" smtClean="0"/>
              <a:t>Seurat</a:t>
            </a:r>
            <a:r>
              <a:rPr lang="it-IT" sz="1200" dirty="0" smtClean="0"/>
              <a:t>, Parade de </a:t>
            </a:r>
            <a:r>
              <a:rPr lang="it-IT" sz="1200" dirty="0" err="1" smtClean="0"/>
              <a:t>Cirque</a:t>
            </a:r>
            <a:r>
              <a:rPr lang="it-IT" sz="1200" dirty="0" smtClean="0"/>
              <a:t>, 1887-88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55 Dimanche sur-La-Grande-Jatte-large.jpg"/>
          <p:cNvPicPr>
            <a:picLocks noChangeAspect="1"/>
          </p:cNvPicPr>
          <p:nvPr/>
        </p:nvPicPr>
        <p:blipFill>
          <a:blip r:embed="rId2"/>
          <a:srcRect t="4762"/>
          <a:stretch>
            <a:fillRect/>
          </a:stretch>
        </p:blipFill>
        <p:spPr>
          <a:xfrm>
            <a:off x="1222392" y="1143000"/>
            <a:ext cx="6702408" cy="4572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3000" y="5715000"/>
            <a:ext cx="5788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Georges </a:t>
            </a:r>
            <a:r>
              <a:rPr lang="it-IT" sz="1200" dirty="0" err="1" smtClean="0"/>
              <a:t>Seurat</a:t>
            </a:r>
            <a:r>
              <a:rPr lang="it-IT" sz="1200" dirty="0" smtClean="0"/>
              <a:t>, </a:t>
            </a:r>
            <a:r>
              <a:rPr lang="it-IT" sz="1200" dirty="0" err="1" smtClean="0"/>
              <a:t>Dimanche</a:t>
            </a:r>
            <a:r>
              <a:rPr lang="it-IT" sz="1200" dirty="0" smtClean="0"/>
              <a:t> </a:t>
            </a:r>
            <a:r>
              <a:rPr lang="it-IT" sz="1200" dirty="0" err="1" smtClean="0"/>
              <a:t>sur</a:t>
            </a:r>
            <a:r>
              <a:rPr lang="it-IT" sz="1200" dirty="0" smtClean="0"/>
              <a:t> l’</a:t>
            </a:r>
            <a:r>
              <a:rPr lang="it-IT" sz="1200" dirty="0" err="1" smtClean="0"/>
              <a:t>Isle</a:t>
            </a:r>
            <a:r>
              <a:rPr lang="it-IT" sz="1200" dirty="0" smtClean="0"/>
              <a:t> de La Grande </a:t>
            </a:r>
            <a:r>
              <a:rPr lang="it-IT" sz="1200" dirty="0" err="1" smtClean="0"/>
              <a:t>Jatte</a:t>
            </a:r>
            <a:r>
              <a:rPr lang="it-IT" sz="1200" dirty="0" smtClean="0"/>
              <a:t>, 1885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63 Mondrian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44" y="304800"/>
            <a:ext cx="6001512" cy="60472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71244" y="6324600"/>
            <a:ext cx="6001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Piet</a:t>
            </a:r>
            <a:r>
              <a:rPr lang="it-IT" sz="1200" dirty="0" smtClean="0"/>
              <a:t> </a:t>
            </a:r>
            <a:r>
              <a:rPr lang="it-IT" sz="1200" dirty="0" err="1" smtClean="0"/>
              <a:t>Mondrian</a:t>
            </a:r>
            <a:r>
              <a:rPr lang="it-IT" sz="1200" dirty="0" smtClean="0"/>
              <a:t>, Composizione con rosso giallo e blu, 1921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64 Mondrian Losan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" y="0"/>
            <a:ext cx="68694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65 demoisel avgn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6232505" cy="655418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24000" y="6554183"/>
            <a:ext cx="6232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Pablo Picasso, </a:t>
            </a:r>
            <a:r>
              <a:rPr lang="it-IT" sz="1200" dirty="0" err="1" smtClean="0"/>
              <a:t>Les</a:t>
            </a:r>
            <a:r>
              <a:rPr lang="it-IT" sz="1200" dirty="0" smtClean="0"/>
              <a:t> </a:t>
            </a:r>
            <a:r>
              <a:rPr lang="it-IT" sz="1200" dirty="0" err="1" smtClean="0"/>
              <a:t>Demoiselles</a:t>
            </a:r>
            <a:r>
              <a:rPr lang="it-IT" sz="1200" dirty="0" smtClean="0"/>
              <a:t> d’</a:t>
            </a:r>
            <a:r>
              <a:rPr lang="it-IT" sz="1200" dirty="0" err="1" smtClean="0"/>
              <a:t>Avignon</a:t>
            </a:r>
            <a:r>
              <a:rPr lang="it-IT" sz="1200" dirty="0" smtClean="0"/>
              <a:t>, 1907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it/8/88/Villa_savoye_veduta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80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6983760" y="6581001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Le </a:t>
            </a:r>
            <a:r>
              <a:rPr lang="it-IT" sz="1200" dirty="0" err="1" smtClean="0"/>
              <a:t>Corbusier</a:t>
            </a:r>
            <a:r>
              <a:rPr lang="it-IT" sz="1200" dirty="0" smtClean="0"/>
              <a:t>, Ville Savoye, 1928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4 Modu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32" y="838200"/>
            <a:ext cx="4608568" cy="4419600"/>
          </a:xfrm>
          <a:prstGeom prst="rect">
            <a:avLst/>
          </a:prstGeom>
        </p:spPr>
      </p:pic>
      <p:pic>
        <p:nvPicPr>
          <p:cNvPr id="3" name="Immagine 2" descr="015 SEZIONE AUR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21012" cy="2479922"/>
          </a:xfrm>
          <a:prstGeom prst="rect">
            <a:avLst/>
          </a:prstGeom>
        </p:spPr>
      </p:pic>
      <p:pic>
        <p:nvPicPr>
          <p:cNvPr id="4" name="Immagine 3" descr="019 Fibonacci.tif"/>
          <p:cNvPicPr>
            <a:picLocks noChangeAspect="1"/>
          </p:cNvPicPr>
          <p:nvPr/>
        </p:nvPicPr>
        <p:blipFill>
          <a:blip r:embed="rId4"/>
          <a:srcRect b="13462"/>
          <a:stretch>
            <a:fillRect/>
          </a:stretch>
        </p:blipFill>
        <p:spPr>
          <a:xfrm>
            <a:off x="856989" y="2590800"/>
            <a:ext cx="3564023" cy="3768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018 Modulor.jpg"/>
          <p:cNvPicPr>
            <a:picLocks noChangeAspect="1"/>
          </p:cNvPicPr>
          <p:nvPr/>
        </p:nvPicPr>
        <p:blipFill>
          <a:blip r:embed="rId2"/>
          <a:srcRect t="2855" b="24070"/>
          <a:stretch>
            <a:fillRect/>
          </a:stretch>
        </p:blipFill>
        <p:spPr>
          <a:xfrm>
            <a:off x="0" y="609600"/>
            <a:ext cx="91440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37 Marsig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55" y="0"/>
            <a:ext cx="697888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38 marsig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027"/>
            <a:ext cx="9144000" cy="6531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4 Modulor.jpg"/>
          <p:cNvPicPr>
            <a:picLocks noChangeAspect="1"/>
          </p:cNvPicPr>
          <p:nvPr/>
        </p:nvPicPr>
        <p:blipFill>
          <a:blip r:embed="rId2"/>
          <a:srcRect b="4709"/>
          <a:stretch>
            <a:fillRect/>
          </a:stretch>
        </p:blipFill>
        <p:spPr>
          <a:xfrm>
            <a:off x="838200" y="0"/>
            <a:ext cx="75046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39 Modul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4639843" cy="3657600"/>
          </a:xfrm>
          <a:prstGeom prst="rect">
            <a:avLst/>
          </a:prstGeom>
        </p:spPr>
      </p:pic>
      <p:pic>
        <p:nvPicPr>
          <p:cNvPr id="3" name="Immagine 2" descr="040 Modu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743" y="228600"/>
            <a:ext cx="4374256" cy="3657600"/>
          </a:xfrm>
          <a:prstGeom prst="rect">
            <a:avLst/>
          </a:prstGeom>
        </p:spPr>
      </p:pic>
      <p:pic>
        <p:nvPicPr>
          <p:cNvPr id="4" name="Immagine 3" descr="041 Modu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2400"/>
            <a:ext cx="9144000" cy="208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42 Marsig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11" y="0"/>
            <a:ext cx="533117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49 Mod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036"/>
            <a:ext cx="9144000" cy="3807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en.wikiarquitectura.com/images/6/6c/Stein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846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en.wikiarquitectura.com/images/3/31/Segunda_plan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0"/>
            <a:ext cx="3815071" cy="3422664"/>
          </a:xfrm>
          <a:prstGeom prst="rect">
            <a:avLst/>
          </a:prstGeom>
          <a:noFill/>
        </p:spPr>
      </p:pic>
      <p:pic>
        <p:nvPicPr>
          <p:cNvPr id="9220" name="Picture 4" descr="http://en.wikiarquitectura.com/images/c/c3/Primer_pis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99392"/>
            <a:ext cx="4176464" cy="3323272"/>
          </a:xfrm>
          <a:prstGeom prst="rect">
            <a:avLst/>
          </a:prstGeom>
          <a:noFill/>
        </p:spPr>
      </p:pic>
      <p:pic>
        <p:nvPicPr>
          <p:cNvPr id="9222" name="Picture 6" descr="http://en.wikiarquitectura.com/images/8/8b/Terrad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3422664"/>
            <a:ext cx="4103332" cy="3534728"/>
          </a:xfrm>
          <a:prstGeom prst="rect">
            <a:avLst/>
          </a:prstGeom>
          <a:noFill/>
        </p:spPr>
      </p:pic>
      <p:pic>
        <p:nvPicPr>
          <p:cNvPr id="9224" name="Picture 8" descr="http://en.wikiarquitectura.com/images/b/b9/Stein_bocetos_original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5616" y="3284984"/>
            <a:ext cx="2830112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4 Garch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94704" cy="2852936"/>
          </a:xfrm>
          <a:prstGeom prst="rect">
            <a:avLst/>
          </a:prstGeom>
        </p:spPr>
      </p:pic>
      <p:pic>
        <p:nvPicPr>
          <p:cNvPr id="5" name="Immagine 4" descr="001 Garches Villa Stein 19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3284984"/>
            <a:ext cx="3810000" cy="333022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466228" y="2575937"/>
            <a:ext cx="2677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Le </a:t>
            </a:r>
            <a:r>
              <a:rPr lang="it-IT" sz="1200" dirty="0" err="1" smtClean="0"/>
              <a:t>Corbusier</a:t>
            </a:r>
            <a:r>
              <a:rPr lang="it-IT" sz="1200" dirty="0" smtClean="0"/>
              <a:t>, Villa Stein a </a:t>
            </a:r>
            <a:r>
              <a:rPr lang="it-IT" sz="1200" dirty="0" err="1" smtClean="0"/>
              <a:t>Garches</a:t>
            </a:r>
            <a:r>
              <a:rPr lang="it-IT" sz="1200" dirty="0" smtClean="0"/>
              <a:t>, 1927</a:t>
            </a:r>
            <a:endParaRPr lang="fr-FR" sz="1200" dirty="0"/>
          </a:p>
        </p:txBody>
      </p:sp>
      <p:pic>
        <p:nvPicPr>
          <p:cNvPr id="8194" name="Picture 2" descr="http://en.wikiarquitectura.com/images/9/94/Stein_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0373" y="3284984"/>
            <a:ext cx="5233627" cy="3367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oche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04664"/>
            <a:ext cx="5638800" cy="2761861"/>
          </a:xfrm>
          <a:prstGeom prst="rect">
            <a:avLst/>
          </a:prstGeom>
        </p:spPr>
      </p:pic>
      <p:pic>
        <p:nvPicPr>
          <p:cNvPr id="3" name="Immagine 2" descr="Roche 0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60648"/>
            <a:ext cx="3352800" cy="490908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466228" y="4892738"/>
            <a:ext cx="2677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Le </a:t>
            </a:r>
            <a:r>
              <a:rPr lang="it-IT" sz="1200" dirty="0" err="1" smtClean="0"/>
              <a:t>Corbusier</a:t>
            </a:r>
            <a:r>
              <a:rPr lang="it-IT" sz="1200" dirty="0" smtClean="0"/>
              <a:t>, Villa La Roche, Parigi, 1924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veduta alt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410200" cy="68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iante + Foto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3" y="0"/>
            <a:ext cx="89960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C-casiers-standard-by-Cassina-by-Le-Corbusier-image-1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6680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5 SEZIONE AUREA.jpg"/>
          <p:cNvPicPr>
            <a:picLocks noChangeAspect="1"/>
          </p:cNvPicPr>
          <p:nvPr/>
        </p:nvPicPr>
        <p:blipFill>
          <a:blip r:embed="rId2"/>
          <a:srcRect b="2274"/>
          <a:stretch>
            <a:fillRect/>
          </a:stretch>
        </p:blipFill>
        <p:spPr>
          <a:xfrm>
            <a:off x="-9225" y="914400"/>
            <a:ext cx="9174325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835696" y="6309320"/>
            <a:ext cx="489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David </a:t>
            </a:r>
            <a:r>
              <a:rPr lang="it-IT" sz="1200" dirty="0" err="1" smtClean="0"/>
              <a:t>Hockney</a:t>
            </a:r>
            <a:r>
              <a:rPr lang="it-IT" sz="1200" dirty="0" smtClean="0"/>
              <a:t>, A </a:t>
            </a:r>
            <a:r>
              <a:rPr lang="it-IT" sz="1200" dirty="0" err="1" smtClean="0"/>
              <a:t>Bigger</a:t>
            </a:r>
            <a:r>
              <a:rPr lang="it-IT" sz="1200" dirty="0" smtClean="0"/>
              <a:t> </a:t>
            </a:r>
            <a:r>
              <a:rPr lang="it-IT" sz="1200" dirty="0" err="1" smtClean="0"/>
              <a:t>Splash</a:t>
            </a:r>
            <a:r>
              <a:rPr lang="it-IT" sz="1200" dirty="0" smtClean="0"/>
              <a:t>, 1967</a:t>
            </a:r>
            <a:endParaRPr lang="it-IT" sz="1200" dirty="0"/>
          </a:p>
        </p:txBody>
      </p:sp>
      <p:pic>
        <p:nvPicPr>
          <p:cNvPr id="4" name="Immagine 3" descr="colori159.jpg"/>
          <p:cNvPicPr>
            <a:picLocks noChangeAspect="1"/>
          </p:cNvPicPr>
          <p:nvPr/>
        </p:nvPicPr>
        <p:blipFill>
          <a:blip r:embed="rId2"/>
          <a:srcRect l="2818" t="2244" r="2781" b="3903"/>
          <a:stretch>
            <a:fillRect/>
          </a:stretch>
        </p:blipFill>
        <p:spPr>
          <a:xfrm>
            <a:off x="1835696" y="476672"/>
            <a:ext cx="5760640" cy="5674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ummertime Number 9A 19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8020"/>
            <a:ext cx="9144000" cy="148195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9512" y="6381328"/>
            <a:ext cx="489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Jackson Pollock, </a:t>
            </a:r>
            <a:r>
              <a:rPr lang="it-IT" sz="1200" dirty="0" err="1" smtClean="0"/>
              <a:t>Summertime</a:t>
            </a:r>
            <a:r>
              <a:rPr lang="it-IT" sz="1200" dirty="0" smtClean="0"/>
              <a:t>: </a:t>
            </a:r>
            <a:r>
              <a:rPr lang="it-IT" sz="1200" dirty="0" err="1" smtClean="0"/>
              <a:t>Number</a:t>
            </a:r>
            <a:r>
              <a:rPr lang="it-IT" sz="1200" dirty="0" smtClean="0"/>
              <a:t> 9°, 1948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eutraKaufmann1o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135479"/>
            <a:ext cx="8751955" cy="699347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843384" y="6581001"/>
            <a:ext cx="43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Richard Neutra, Casa Kaufman a Palm Springs, Los Angeles, 1946</a:t>
            </a:r>
            <a:endParaRPr lang="it-IT" sz="1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1 Plan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5262"/>
            <a:ext cx="9072216" cy="67981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08104" y="6521115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/>
              <a:t>Steven </a:t>
            </a:r>
            <a:r>
              <a:rPr lang="it-IT" sz="1200" dirty="0" err="1" smtClean="0"/>
              <a:t>Holl</a:t>
            </a:r>
            <a:r>
              <a:rPr lang="it-IT" sz="1200" dirty="0" smtClean="0"/>
              <a:t>, Planar House Arizona. 2002-05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1 Sezione aurea.jpg"/>
          <p:cNvPicPr>
            <a:picLocks noChangeAspect="1"/>
          </p:cNvPicPr>
          <p:nvPr/>
        </p:nvPicPr>
        <p:blipFill>
          <a:blip r:embed="rId2"/>
          <a:srcRect l="4543" r="17464" b="8244"/>
          <a:stretch>
            <a:fillRect/>
          </a:stretch>
        </p:blipFill>
        <p:spPr>
          <a:xfrm>
            <a:off x="495300" y="0"/>
            <a:ext cx="3924300" cy="3076402"/>
          </a:xfrm>
          <a:prstGeom prst="rect">
            <a:avLst/>
          </a:prstGeom>
        </p:spPr>
      </p:pic>
      <p:pic>
        <p:nvPicPr>
          <p:cNvPr id="3" name="Immagine 2" descr="001 golden ratio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3709" r="5205"/>
              <a:stretch>
                <a:fillRect/>
              </a:stretch>
            </p:blipFill>
          </mc:Choice>
          <mc:Fallback>
            <p:blipFill>
              <a:blip r:embed="rId4"/>
              <a:srcRect l="3709" r="5205"/>
              <a:stretch>
                <a:fillRect/>
              </a:stretch>
            </p:blipFill>
          </mc:Fallback>
        </mc:AlternateContent>
        <p:spPr>
          <a:xfrm>
            <a:off x="4395672" y="0"/>
            <a:ext cx="4138728" cy="6858000"/>
          </a:xfrm>
          <a:prstGeom prst="rect">
            <a:avLst/>
          </a:prstGeom>
        </p:spPr>
      </p:pic>
      <p:pic>
        <p:nvPicPr>
          <p:cNvPr id="4" name="Immagine 3" descr="007 partenone.jpg"/>
          <p:cNvPicPr>
            <a:picLocks noChangeAspect="1"/>
          </p:cNvPicPr>
          <p:nvPr/>
        </p:nvPicPr>
        <p:blipFill>
          <a:blip r:embed="rId5"/>
          <a:srcRect l="7571" t="6667" r="5999" b="34444"/>
          <a:stretch>
            <a:fillRect/>
          </a:stretch>
        </p:blipFill>
        <p:spPr>
          <a:xfrm>
            <a:off x="495300" y="3076402"/>
            <a:ext cx="3924300" cy="37815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8 arch-gre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8992" cy="6858000"/>
          </a:xfrm>
          <a:prstGeom prst="rect">
            <a:avLst/>
          </a:prstGeom>
        </p:spPr>
      </p:pic>
      <p:pic>
        <p:nvPicPr>
          <p:cNvPr id="3" name="Immagine 2" descr="009 Solidi_platonici.jpg"/>
          <p:cNvPicPr>
            <a:picLocks noChangeAspect="1"/>
          </p:cNvPicPr>
          <p:nvPr/>
        </p:nvPicPr>
        <p:blipFill>
          <a:blip r:embed="rId3"/>
          <a:srcRect l="4156" r="3686"/>
          <a:stretch>
            <a:fillRect/>
          </a:stretch>
        </p:blipFill>
        <p:spPr>
          <a:xfrm>
            <a:off x="4848992" y="3178197"/>
            <a:ext cx="4295008" cy="1546203"/>
          </a:xfrm>
          <a:prstGeom prst="rect">
            <a:avLst/>
          </a:prstGeom>
        </p:spPr>
      </p:pic>
      <p:pic>
        <p:nvPicPr>
          <p:cNvPr id="4" name="Immagine 3" descr="Pentagon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0"/>
            <a:ext cx="2226946" cy="2111397"/>
          </a:xfrm>
          <a:prstGeom prst="rect">
            <a:avLst/>
          </a:prstGeom>
        </p:spPr>
      </p:pic>
      <p:pic>
        <p:nvPicPr>
          <p:cNvPr id="5" name="Immagine 4" descr="pentagono cost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0"/>
            <a:ext cx="2215922" cy="2111397"/>
          </a:xfrm>
          <a:prstGeom prst="rect">
            <a:avLst/>
          </a:prstGeom>
        </p:spPr>
      </p:pic>
      <p:pic>
        <p:nvPicPr>
          <p:cNvPr id="6" name="Immagine 5" descr="010 dodecaedro.jpg"/>
          <p:cNvPicPr>
            <a:picLocks noChangeAspect="1"/>
          </p:cNvPicPr>
          <p:nvPr/>
        </p:nvPicPr>
        <p:blipFill>
          <a:blip r:embed="rId6"/>
          <a:srcRect r="34283" b="55556"/>
          <a:stretch>
            <a:fillRect/>
          </a:stretch>
        </p:blipFill>
        <p:spPr>
          <a:xfrm>
            <a:off x="4848992" y="4724400"/>
            <a:ext cx="2230306" cy="2133600"/>
          </a:xfrm>
          <a:prstGeom prst="rect">
            <a:avLst/>
          </a:prstGeom>
        </p:spPr>
      </p:pic>
      <p:pic>
        <p:nvPicPr>
          <p:cNvPr id="7" name="Immagine 6" descr="010 dodecaedro.jpg"/>
          <p:cNvPicPr>
            <a:picLocks noChangeAspect="1"/>
          </p:cNvPicPr>
          <p:nvPr/>
        </p:nvPicPr>
        <p:blipFill>
          <a:blip r:embed="rId6"/>
          <a:srcRect t="45556" r="31870" b="4644"/>
          <a:stretch>
            <a:fillRect/>
          </a:stretch>
        </p:blipFill>
        <p:spPr>
          <a:xfrm>
            <a:off x="7086600" y="4724400"/>
            <a:ext cx="2063522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2 Keple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49" y="0"/>
            <a:ext cx="78309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3 Piramidi Giz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554"/>
            <a:ext cx="9144000" cy="62428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04Che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98"/>
            <a:ext cx="9144000" cy="6089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258</Words>
  <Application>Microsoft Office PowerPoint</Application>
  <PresentationFormat>Presentazione su schermo (4:3)</PresentationFormat>
  <Paragraphs>28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CARLO AYMERICH</dc:creator>
  <cp:lastModifiedBy>utente</cp:lastModifiedBy>
  <cp:revision>45</cp:revision>
  <cp:lastPrinted>2012-09-15T09:22:59Z</cp:lastPrinted>
  <dcterms:created xsi:type="dcterms:W3CDTF">2012-09-15T10:05:55Z</dcterms:created>
  <dcterms:modified xsi:type="dcterms:W3CDTF">2013-10-10T16:30:09Z</dcterms:modified>
</cp:coreProperties>
</file>