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1"/>
  </p:notesMasterIdLst>
  <p:sldIdLst>
    <p:sldId id="258" r:id="rId2"/>
    <p:sldId id="257" r:id="rId3"/>
    <p:sldId id="259" r:id="rId4"/>
    <p:sldId id="270" r:id="rId5"/>
    <p:sldId id="271" r:id="rId6"/>
    <p:sldId id="272" r:id="rId7"/>
    <p:sldId id="260" r:id="rId8"/>
    <p:sldId id="273" r:id="rId9"/>
    <p:sldId id="261" r:id="rId10"/>
    <p:sldId id="262" r:id="rId11"/>
    <p:sldId id="274" r:id="rId12"/>
    <p:sldId id="275" r:id="rId13"/>
    <p:sldId id="263" r:id="rId14"/>
    <p:sldId id="266" r:id="rId15"/>
    <p:sldId id="267" r:id="rId16"/>
    <p:sldId id="268" r:id="rId17"/>
    <p:sldId id="269" r:id="rId18"/>
    <p:sldId id="276" r:id="rId19"/>
    <p:sldId id="265" r:id="rId2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1" autoAdjust="0"/>
    <p:restoredTop sz="94660"/>
  </p:normalViewPr>
  <p:slideViewPr>
    <p:cSldViewPr>
      <p:cViewPr varScale="1">
        <p:scale>
          <a:sx n="68" d="100"/>
          <a:sy n="68" d="100"/>
        </p:scale>
        <p:origin x="-1458" y="-96"/>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2904"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CD9E95-E262-449B-99BA-74168A75AB33}" type="datetimeFigureOut">
              <a:rPr lang="it-IT" smtClean="0"/>
              <a:pPr/>
              <a:t>16/07/2013</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87C808-1A2D-4050-9434-4AC93D92FEBD}"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3187C808-1A2D-4050-9434-4AC93D92FEBD}" type="slidenum">
              <a:rPr lang="it-IT" smtClean="0"/>
              <a:pPr/>
              <a:t>2</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2"/>
      </p:bgRef>
    </p:bg>
    <p:spTree>
      <p:nvGrpSpPr>
        <p:cNvPr id="1" name=""/>
        <p:cNvGrpSpPr/>
        <p:nvPr/>
      </p:nvGrpSpPr>
      <p:grpSpPr>
        <a:xfrm>
          <a:off x="0" y="0"/>
          <a:ext cx="0" cy="0"/>
          <a:chOff x="0" y="0"/>
          <a:chExt cx="0" cy="0"/>
        </a:xfrm>
      </p:grpSpPr>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ttotitolo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p:txBody>
          <a:bodyPr/>
          <a:lstStyle/>
          <a:p>
            <a:fld id="{4B6055F8-1D02-4417-9241-55C834FD9970}" type="datetimeFigureOut">
              <a:rPr lang="it-IT" smtClean="0"/>
              <a:pPr/>
              <a:t>16/07/2013</a:t>
            </a:fld>
            <a:endParaRPr lang="it-IT"/>
          </a:p>
        </p:txBody>
      </p:sp>
      <p:sp>
        <p:nvSpPr>
          <p:cNvPr id="17" name="Segnaposto piè di pagina 16"/>
          <p:cNvSpPr>
            <a:spLocks noGrp="1"/>
          </p:cNvSpPr>
          <p:nvPr>
            <p:ph type="ftr" sz="quarter" idx="11"/>
          </p:nvPr>
        </p:nvSpPr>
        <p:spPr/>
        <p:txBody>
          <a:bodyPr/>
          <a:lstStyle/>
          <a:p>
            <a:endParaRPr lang="it-IT"/>
          </a:p>
        </p:txBody>
      </p:sp>
      <p:sp>
        <p:nvSpPr>
          <p:cNvPr id="7" name="Connettore 1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egnaposto numero diapositiva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007B441-5312-499D-93C3-6E37886527FA}" type="slidenum">
              <a:rPr lang="it-IT" smtClean="0"/>
              <a:pPr/>
              <a:t>‹N›</a:t>
            </a:fld>
            <a:endParaRPr lang="it-IT"/>
          </a:p>
        </p:txBody>
      </p:sp>
      <p:sp>
        <p:nvSpPr>
          <p:cNvPr id="8" name="Titolo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4B6055F8-1D02-4417-9241-55C834FD9970}" type="datetimeFigureOut">
              <a:rPr lang="it-IT" smtClean="0"/>
              <a:pPr/>
              <a:t>16/07/2013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bg>
      <p:bgRef idx="1001">
        <a:schemeClr val="bg2"/>
      </p:bgRef>
    </p:bg>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ttore 1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6915912" y="3009901"/>
            <a:ext cx="457200" cy="441325"/>
          </a:xfrm>
        </p:spPr>
        <p:txBody>
          <a:bodyPr/>
          <a:lstStyle/>
          <a:p>
            <a:fld id="{B007B441-5312-499D-93C3-6E37886527FA}" type="slidenum">
              <a:rPr lang="it-IT" smtClean="0"/>
              <a:pPr/>
              <a:t>‹N›</a:t>
            </a:fld>
            <a:endParaRPr lang="it-IT"/>
          </a:p>
        </p:txBody>
      </p:sp>
      <p:sp>
        <p:nvSpPr>
          <p:cNvPr id="3" name="Segnaposto testo verticale 2"/>
          <p:cNvSpPr>
            <a:spLocks noGrp="1"/>
          </p:cNvSpPr>
          <p:nvPr>
            <p:ph type="body" orient="vert" idx="1"/>
          </p:nvPr>
        </p:nvSpPr>
        <p:spPr>
          <a:xfrm>
            <a:off x="304800" y="304800"/>
            <a:ext cx="6553200" cy="5821366"/>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4B6055F8-1D02-4417-9241-55C834FD9970}" type="datetimeFigureOut">
              <a:rPr lang="it-IT" smtClean="0"/>
              <a:pPr/>
              <a:t>16/07/2013</a:t>
            </a:fld>
            <a:endParaRPr lang="it-IT"/>
          </a:p>
        </p:txBody>
      </p:sp>
      <p:sp>
        <p:nvSpPr>
          <p:cNvPr id="5" name="Segnaposto piè di pagina 4"/>
          <p:cNvSpPr>
            <a:spLocks noGrp="1"/>
          </p:cNvSpPr>
          <p:nvPr>
            <p:ph type="ftr" sz="quarter" idx="11"/>
          </p:nvPr>
        </p:nvSpPr>
        <p:spPr/>
        <p:txBody>
          <a:bodyPr/>
          <a:lstStyle/>
          <a:p>
            <a:endParaRPr lang="it-IT"/>
          </a:p>
        </p:txBody>
      </p:sp>
      <p:sp>
        <p:nvSpPr>
          <p:cNvPr id="2" name="Titolo verticale 1"/>
          <p:cNvSpPr>
            <a:spLocks noGrp="1"/>
          </p:cNvSpPr>
          <p:nvPr>
            <p:ph type="title" orient="vert"/>
          </p:nvPr>
        </p:nvSpPr>
        <p:spPr>
          <a:xfrm>
            <a:off x="7391400" y="304801"/>
            <a:ext cx="1447800" cy="5851525"/>
          </a:xfrm>
        </p:spPr>
        <p:txBody>
          <a:bodyPr vert="eaVert"/>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solidFill>
                  <a:schemeClr val="accent3">
                    <a:shade val="75000"/>
                  </a:schemeClr>
                </a:solidFill>
              </a:defRPr>
            </a:lvl1pPr>
          </a:lstStyle>
          <a:p>
            <a:r>
              <a:rPr kumimoji="0" lang="it-IT" smtClean="0"/>
              <a:t>Fare clic per modificare lo stile del titolo</a:t>
            </a:r>
            <a:endParaRPr kumimoji="0" lang="en-US"/>
          </a:p>
        </p:txBody>
      </p:sp>
      <p:sp>
        <p:nvSpPr>
          <p:cNvPr id="4" name="Segnaposto data 3"/>
          <p:cNvSpPr>
            <a:spLocks noGrp="1"/>
          </p:cNvSpPr>
          <p:nvPr>
            <p:ph type="dt" sz="half" idx="10"/>
          </p:nvPr>
        </p:nvSpPr>
        <p:spPr/>
        <p:txBody>
          <a:bodyPr/>
          <a:lstStyle/>
          <a:p>
            <a:fld id="{4B6055F8-1D02-4417-9241-55C834FD9970}" type="datetimeFigureOut">
              <a:rPr lang="it-IT" smtClean="0"/>
              <a:pPr/>
              <a:t>16/07/2013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a:xfrm>
            <a:off x="4361688" y="1026372"/>
            <a:ext cx="457200" cy="441325"/>
          </a:xfrm>
        </p:spPr>
        <p:txBody>
          <a:bodyPr/>
          <a:lstStyle/>
          <a:p>
            <a:fld id="{B007B441-5312-499D-93C3-6E37886527FA}" type="slidenum">
              <a:rPr lang="it-IT" smtClean="0"/>
              <a:pPr/>
              <a:t>‹N›</a:t>
            </a:fld>
            <a:endParaRPr lang="it-IT"/>
          </a:p>
        </p:txBody>
      </p:sp>
      <p:sp>
        <p:nvSpPr>
          <p:cNvPr id="8" name="Segnaposto contenuto 7"/>
          <p:cNvSpPr>
            <a:spLocks noGrp="1"/>
          </p:cNvSpPr>
          <p:nvPr>
            <p:ph sz="quarter" idx="1"/>
          </p:nvPr>
        </p:nvSpPr>
        <p:spPr>
          <a:xfrm>
            <a:off x="301752" y="1527048"/>
            <a:ext cx="850392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13" name="Rettangolo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ttangolo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Segnaposto piè di pagina 4"/>
          <p:cNvSpPr>
            <a:spLocks noGrp="1"/>
          </p:cNvSpPr>
          <p:nvPr>
            <p:ph type="ftr" sz="quarter" idx="11"/>
          </p:nvPr>
        </p:nvSpPr>
        <p:spPr/>
        <p:txBody>
          <a:bodyPr/>
          <a:lstStyle/>
          <a:p>
            <a:endParaRPr lang="it-IT"/>
          </a:p>
        </p:txBody>
      </p:sp>
      <p:sp>
        <p:nvSpPr>
          <p:cNvPr id="4" name="Segnaposto data 3"/>
          <p:cNvSpPr>
            <a:spLocks noGrp="1"/>
          </p:cNvSpPr>
          <p:nvPr>
            <p:ph type="dt" sz="half" idx="10"/>
          </p:nvPr>
        </p:nvSpPr>
        <p:spPr/>
        <p:txBody>
          <a:bodyPr/>
          <a:lstStyle/>
          <a:p>
            <a:fld id="{4B6055F8-1D02-4417-9241-55C834FD9970}" type="datetimeFigureOut">
              <a:rPr lang="it-IT" smtClean="0"/>
              <a:pPr/>
              <a:t>16/07/2013</a:t>
            </a:fld>
            <a:endParaRPr lang="it-IT"/>
          </a:p>
        </p:txBody>
      </p:sp>
      <p:sp>
        <p:nvSpPr>
          <p:cNvPr id="8" name="Connettore 1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007B441-5312-499D-93C3-6E37886527FA}" type="slidenum">
              <a:rPr lang="it-IT" smtClean="0"/>
              <a:pPr/>
              <a:t>‹N›</a:t>
            </a:fld>
            <a:endParaRPr lang="it-IT"/>
          </a:p>
        </p:txBody>
      </p:sp>
      <p:sp>
        <p:nvSpPr>
          <p:cNvPr id="2" name="Titolo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301752" y="228600"/>
            <a:ext cx="8534400" cy="758952"/>
          </a:xfrm>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a:xfrm>
            <a:off x="5791200" y="6409944"/>
            <a:ext cx="3044952" cy="365760"/>
          </a:xfrm>
        </p:spPr>
        <p:txBody>
          <a:bodyPr/>
          <a:lstStyle/>
          <a:p>
            <a:fld id="{4B6055F8-1D02-4417-9241-55C834FD9970}" type="datetimeFigureOut">
              <a:rPr lang="it-IT" smtClean="0"/>
              <a:pPr/>
              <a:t>16/07/2013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
        <p:nvSpPr>
          <p:cNvPr id="8" name="Connettore 1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Segnaposto contenuto 9"/>
          <p:cNvSpPr>
            <a:spLocks noGrp="1"/>
          </p:cNvSpPr>
          <p:nvPr>
            <p:ph sz="half" idx="1"/>
          </p:nvPr>
        </p:nvSpPr>
        <p:spPr>
          <a:xfrm>
            <a:off x="301752" y="1371600"/>
            <a:ext cx="40386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2" name="Segnaposto contenuto 11"/>
          <p:cNvSpPr>
            <a:spLocks noGrp="1"/>
          </p:cNvSpPr>
          <p:nvPr>
            <p:ph sz="half" idx="2"/>
          </p:nvPr>
        </p:nvSpPr>
        <p:spPr>
          <a:xfrm>
            <a:off x="4800600" y="1371600"/>
            <a:ext cx="40386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1">
        <a:schemeClr val="bg2"/>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ttangolo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ttangolo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ttangolo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ttangolo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7" name="Segnaposto data 6"/>
          <p:cNvSpPr>
            <a:spLocks noGrp="1"/>
          </p:cNvSpPr>
          <p:nvPr>
            <p:ph type="dt" sz="half" idx="10"/>
          </p:nvPr>
        </p:nvSpPr>
        <p:spPr/>
        <p:txBody>
          <a:bodyPr/>
          <a:lstStyle/>
          <a:p>
            <a:fld id="{4B6055F8-1D02-4417-9241-55C834FD9970}" type="datetimeFigureOut">
              <a:rPr lang="it-IT" smtClean="0"/>
              <a:pPr/>
              <a:t>16/07/2013</a:t>
            </a:fld>
            <a:endParaRPr lang="it-IT"/>
          </a:p>
        </p:txBody>
      </p:sp>
      <p:sp>
        <p:nvSpPr>
          <p:cNvPr id="8" name="Segnaposto piè di pagina 7"/>
          <p:cNvSpPr>
            <a:spLocks noGrp="1"/>
          </p:cNvSpPr>
          <p:nvPr>
            <p:ph type="ftr" sz="quarter" idx="11"/>
          </p:nvPr>
        </p:nvSpPr>
        <p:spPr>
          <a:xfrm>
            <a:off x="304800" y="6409944"/>
            <a:ext cx="3581400" cy="365760"/>
          </a:xfrm>
        </p:spPr>
        <p:txBody>
          <a:bodyPr/>
          <a:lstStyle/>
          <a:p>
            <a:endParaRPr lang="it-IT"/>
          </a:p>
        </p:txBody>
      </p:sp>
      <p:sp>
        <p:nvSpPr>
          <p:cNvPr id="15" name="Connettore 1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Segnaposto contenuto 23"/>
          <p:cNvSpPr>
            <a:spLocks noGrp="1"/>
          </p:cNvSpPr>
          <p:nvPr>
            <p:ph sz="quarter" idx="2"/>
          </p:nvPr>
        </p:nvSpPr>
        <p:spPr>
          <a:xfrm>
            <a:off x="301752" y="2471383"/>
            <a:ext cx="4041648" cy="3818404"/>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6" name="Segnaposto contenuto 25"/>
          <p:cNvSpPr>
            <a:spLocks noGrp="1"/>
          </p:cNvSpPr>
          <p:nvPr>
            <p:ph sz="quarter" idx="4"/>
          </p:nvPr>
        </p:nvSpPr>
        <p:spPr>
          <a:xfrm>
            <a:off x="4800600" y="2471383"/>
            <a:ext cx="4038600" cy="382219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5" name="Oval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egnaposto numero diapositiva 8"/>
          <p:cNvSpPr>
            <a:spLocks noGrp="1"/>
          </p:cNvSpPr>
          <p:nvPr>
            <p:ph type="sldNum" sz="quarter" idx="12"/>
          </p:nvPr>
        </p:nvSpPr>
        <p:spPr>
          <a:xfrm>
            <a:off x="4343400" y="1042416"/>
            <a:ext cx="457200" cy="441325"/>
          </a:xfrm>
        </p:spPr>
        <p:txBody>
          <a:bodyPr/>
          <a:lstStyle>
            <a:lvl1pPr algn="ctr">
              <a:defRPr/>
            </a:lvl1pPr>
          </a:lstStyle>
          <a:p>
            <a:fld id="{B007B441-5312-499D-93C3-6E37886527FA}" type="slidenum">
              <a:rPr lang="it-IT" smtClean="0"/>
              <a:pPr/>
              <a:t>‹N›</a:t>
            </a:fld>
            <a:endParaRPr lang="it-IT"/>
          </a:p>
        </p:txBody>
      </p:sp>
      <p:sp>
        <p:nvSpPr>
          <p:cNvPr id="23" name="Titolo 22"/>
          <p:cNvSpPr>
            <a:spLocks noGrp="1"/>
          </p:cNvSpPr>
          <p:nvPr>
            <p:ph type="title"/>
          </p:nvPr>
        </p:nvSpPr>
        <p:spPr/>
        <p:txBody>
          <a:bodyPr rtlCol="0" anchor="b" anchorCtr="0"/>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4B6055F8-1D02-4417-9241-55C834FD9970}" type="datetimeFigureOut">
              <a:rPr lang="it-IT" smtClean="0"/>
              <a:pPr/>
              <a:t>16/07/2013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a:xfrm>
            <a:off x="4343400" y="1036020"/>
            <a:ext cx="457200" cy="441325"/>
          </a:xfrm>
        </p:spPr>
        <p:txBody>
          <a:bodyPr/>
          <a:lstStyle/>
          <a:p>
            <a:fld id="{B007B441-5312-499D-93C3-6E37886527FA}"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ttangolo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ttangolo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Segnaposto data 1"/>
          <p:cNvSpPr>
            <a:spLocks noGrp="1"/>
          </p:cNvSpPr>
          <p:nvPr>
            <p:ph type="dt" sz="half" idx="10"/>
          </p:nvPr>
        </p:nvSpPr>
        <p:spPr/>
        <p:txBody>
          <a:bodyPr/>
          <a:lstStyle/>
          <a:p>
            <a:fld id="{4B6055F8-1D02-4417-9241-55C834FD9970}" type="datetimeFigureOut">
              <a:rPr lang="it-IT" smtClean="0"/>
              <a:pPr/>
              <a:t>16/07/2013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007B441-5312-499D-93C3-6E37886527F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9" name="Rettangolo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ttangolo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8" name="Rettangolo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ttore 1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Segnaposto contenuto 19"/>
          <p:cNvSpPr>
            <a:spLocks noGrp="1"/>
          </p:cNvSpPr>
          <p:nvPr>
            <p:ph sz="quarter" idx="1"/>
          </p:nvPr>
        </p:nvSpPr>
        <p:spPr>
          <a:xfrm>
            <a:off x="3124200" y="685800"/>
            <a:ext cx="5638800" cy="5410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0" name="Oval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007B441-5312-499D-93C3-6E37886527FA}" type="slidenum">
              <a:rPr lang="it-IT" smtClean="0"/>
              <a:pPr/>
              <a:t>‹N›</a:t>
            </a:fld>
            <a:endParaRPr lang="it-IT"/>
          </a:p>
        </p:txBody>
      </p:sp>
      <p:sp>
        <p:nvSpPr>
          <p:cNvPr id="21" name="Rettangolo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p:txBody>
          <a:bodyPr/>
          <a:lstStyle/>
          <a:p>
            <a:fld id="{4B6055F8-1D02-4417-9241-55C834FD9970}" type="datetimeFigureOut">
              <a:rPr lang="it-IT" smtClean="0"/>
              <a:pPr/>
              <a:t>16/07/2013</a:t>
            </a:fld>
            <a:endParaRPr lang="it-IT"/>
          </a:p>
        </p:txBody>
      </p:sp>
      <p:sp>
        <p:nvSpPr>
          <p:cNvPr id="6" name="Segnaposto piè di pagina 5"/>
          <p:cNvSpPr>
            <a:spLocks noGrp="1"/>
          </p:cNvSpPr>
          <p:nvPr>
            <p:ph type="ftr" sz="quarter" idx="11"/>
          </p:nvPr>
        </p:nvSpPr>
        <p:spPr>
          <a:xfrm>
            <a:off x="301752" y="6410848"/>
            <a:ext cx="3383280" cy="365760"/>
          </a:xfrm>
        </p:spPr>
        <p:txBody>
          <a:bodyPr/>
          <a:lstStyle/>
          <a:p>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1" name="Connettore 1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ttangolo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ttangolo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p>
            <a:fld id="{B007B441-5312-499D-93C3-6E37886527FA}" type="slidenum">
              <a:rPr lang="it-IT" smtClean="0"/>
              <a:pPr/>
              <a:t>‹N›</a:t>
            </a:fld>
            <a:endParaRPr lang="it-IT"/>
          </a:p>
        </p:txBody>
      </p:sp>
      <p:sp>
        <p:nvSpPr>
          <p:cNvPr id="2" name="Titolo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3000375" y="609600"/>
            <a:ext cx="5867400" cy="4267200"/>
          </a:xfrm>
        </p:spPr>
        <p:txBody>
          <a:bodyPr/>
          <a:lstStyle>
            <a:lvl1pPr marL="0" indent="0">
              <a:buNone/>
              <a:defRPr sz="3200"/>
            </a:lvl1pPr>
          </a:lstStyle>
          <a:p>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22" name="Rettangolo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a:xfrm>
            <a:off x="5788152" y="6404984"/>
            <a:ext cx="3044952" cy="365760"/>
          </a:xfrm>
        </p:spPr>
        <p:txBody>
          <a:bodyPr/>
          <a:lstStyle/>
          <a:p>
            <a:fld id="{4B6055F8-1D02-4417-9241-55C834FD9970}" type="datetimeFigureOut">
              <a:rPr lang="it-IT" smtClean="0"/>
              <a:pPr/>
              <a:t>16/07/2013</a:t>
            </a:fld>
            <a:endParaRPr lang="it-IT"/>
          </a:p>
        </p:txBody>
      </p:sp>
      <p:sp>
        <p:nvSpPr>
          <p:cNvPr id="6" name="Segnaposto piè di pagina 5"/>
          <p:cNvSpPr>
            <a:spLocks noGrp="1"/>
          </p:cNvSpPr>
          <p:nvPr>
            <p:ph type="ftr" sz="quarter" idx="11"/>
          </p:nvPr>
        </p:nvSpPr>
        <p:spPr>
          <a:xfrm>
            <a:off x="301752" y="6410848"/>
            <a:ext cx="3584448" cy="365760"/>
          </a:xfrm>
        </p:spPr>
        <p:txBody>
          <a:bodyPr/>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Segnaposto data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B6055F8-1D02-4417-9241-55C834FD9970}" type="datetimeFigureOut">
              <a:rPr lang="it-IT" smtClean="0"/>
              <a:pPr/>
              <a:t>16/07/2013</a:t>
            </a:fld>
            <a:endParaRPr lang="it-IT"/>
          </a:p>
        </p:txBody>
      </p:sp>
      <p:sp>
        <p:nvSpPr>
          <p:cNvPr id="3" name="Segnaposto piè di pagina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t-IT"/>
          </a:p>
        </p:txBody>
      </p:sp>
      <p:sp>
        <p:nvSpPr>
          <p:cNvPr id="8" name="Rettangolo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ttore 1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egnaposto numero diapositiva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007B441-5312-499D-93C3-6E37886527FA}" type="slidenum">
              <a:rPr lang="it-IT" smtClean="0"/>
              <a:pPr/>
              <a:t>‹N›</a:t>
            </a:fld>
            <a:endParaRPr lang="it-IT"/>
          </a:p>
        </p:txBody>
      </p:sp>
      <p:sp>
        <p:nvSpPr>
          <p:cNvPr id="22" name="Segnaposto titolo 21"/>
          <p:cNvSpPr>
            <a:spLocks noGrp="1"/>
          </p:cNvSpPr>
          <p:nvPr>
            <p:ph type="title"/>
          </p:nvPr>
        </p:nvSpPr>
        <p:spPr>
          <a:xfrm>
            <a:off x="301752" y="228600"/>
            <a:ext cx="8534400" cy="758952"/>
          </a:xfrm>
          <a:prstGeom prst="rect">
            <a:avLst/>
          </a:prstGeom>
        </p:spPr>
        <p:txBody>
          <a:bodyPr vert="horz" anchor="b">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oberta.dessi@europarl.europa.eu" TargetMode="External"/><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europa.eu/legislation_summaries/institutional_affairs/treaties/lisbon_treaty/ai0017_en.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64000"/>
            <a:lum/>
          </a:blip>
          <a:srcRect/>
          <a:stretch>
            <a:fillRect l="-14000" r="-14000"/>
          </a:stretch>
        </a:blipFill>
        <a:effectLst/>
      </p:bgPr>
    </p:bg>
    <p:spTree>
      <p:nvGrpSpPr>
        <p:cNvPr id="1" name=""/>
        <p:cNvGrpSpPr/>
        <p:nvPr/>
      </p:nvGrpSpPr>
      <p:grpSpPr>
        <a:xfrm>
          <a:off x="0" y="0"/>
          <a:ext cx="0" cy="0"/>
          <a:chOff x="0" y="0"/>
          <a:chExt cx="0" cy="0"/>
        </a:xfrm>
      </p:grpSpPr>
      <p:sp>
        <p:nvSpPr>
          <p:cNvPr id="6" name="Sottotitolo 5"/>
          <p:cNvSpPr>
            <a:spLocks noGrp="1"/>
          </p:cNvSpPr>
          <p:nvPr>
            <p:ph type="subTitle" idx="1"/>
          </p:nvPr>
        </p:nvSpPr>
        <p:spPr>
          <a:xfrm>
            <a:off x="467544" y="2636912"/>
            <a:ext cx="8280920" cy="3600400"/>
          </a:xfrm>
        </p:spPr>
        <p:txBody>
          <a:bodyPr>
            <a:normAutofit/>
          </a:bodyPr>
          <a:lstStyle/>
          <a:p>
            <a:endParaRPr lang="it-IT" sz="5400" dirty="0" smtClean="0">
              <a:solidFill>
                <a:schemeClr val="accent1">
                  <a:lumMod val="75000"/>
                </a:schemeClr>
              </a:solidFill>
              <a:effectLst>
                <a:outerShdw blurRad="38100" dist="38100" dir="2700000" algn="tl">
                  <a:srgbClr val="000000">
                    <a:alpha val="43137"/>
                  </a:srgbClr>
                </a:outerShdw>
              </a:effectLst>
            </a:endParaRPr>
          </a:p>
          <a:p>
            <a:r>
              <a:rPr lang="it-IT" sz="5400" dirty="0" smtClean="0">
                <a:solidFill>
                  <a:schemeClr val="accent1">
                    <a:lumMod val="50000"/>
                  </a:schemeClr>
                </a:solidFill>
                <a:effectLst>
                  <a:outerShdw blurRad="38100" dist="38100" dir="2700000" algn="tl">
                    <a:srgbClr val="000000">
                      <a:alpha val="43137"/>
                    </a:srgbClr>
                  </a:outerShdw>
                </a:effectLst>
              </a:rPr>
              <a:t>THE EU DIMENSION OF SOCIAL RIGHTS</a:t>
            </a:r>
            <a:endParaRPr lang="it-IT" sz="5400" dirty="0">
              <a:solidFill>
                <a:schemeClr val="accent1">
                  <a:lumMod val="50000"/>
                </a:schemeClr>
              </a:solidFill>
              <a:effectLst>
                <a:outerShdw blurRad="38100" dist="38100" dir="2700000" algn="tl">
                  <a:srgbClr val="000000">
                    <a:alpha val="43137"/>
                  </a:srgbClr>
                </a:outerShdw>
              </a:effectLst>
            </a:endParaRPr>
          </a:p>
        </p:txBody>
      </p:sp>
      <p:sp>
        <p:nvSpPr>
          <p:cNvPr id="5" name="Titolo 4"/>
          <p:cNvSpPr>
            <a:spLocks noGrp="1"/>
          </p:cNvSpPr>
          <p:nvPr>
            <p:ph type="ctrTitle"/>
          </p:nvPr>
        </p:nvSpPr>
        <p:spPr>
          <a:xfrm>
            <a:off x="685800" y="332656"/>
            <a:ext cx="7772400" cy="2160240"/>
          </a:xfrm>
        </p:spPr>
        <p:txBody>
          <a:bodyPr>
            <a:normAutofit fontScale="90000"/>
          </a:bodyPr>
          <a:lstStyle/>
          <a:p>
            <a:r>
              <a:rPr lang="it-IT" sz="2000" dirty="0" smtClean="0"/>
              <a:t>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t>
            </a:r>
            <a:br>
              <a:rPr lang="it-IT" sz="2000" dirty="0" smtClean="0"/>
            </a:br>
            <a:r>
              <a:rPr lang="it-IT" sz="2000" dirty="0" smtClean="0"/>
              <a:t/>
            </a:r>
            <a:br>
              <a:rPr lang="it-IT" sz="2000" dirty="0" smtClean="0"/>
            </a:br>
            <a:r>
              <a:rPr lang="it-IT" sz="2000" dirty="0" smtClean="0"/>
              <a:t/>
            </a:r>
            <a:br>
              <a:rPr lang="it-IT" sz="2000" dirty="0" smtClean="0"/>
            </a:br>
            <a:r>
              <a:rPr lang="it-IT" sz="2000" dirty="0" smtClean="0"/>
              <a:t>               </a:t>
            </a:r>
            <a:r>
              <a:rPr lang="it-IT" sz="2400" i="1" dirty="0" smtClean="0">
                <a:solidFill>
                  <a:srgbClr val="002060"/>
                </a:solidFill>
              </a:rPr>
              <a:t>Summer School, Cagliari 13-27 July 2013</a:t>
            </a:r>
            <a:br>
              <a:rPr lang="it-IT" sz="2400" i="1" dirty="0" smtClean="0">
                <a:solidFill>
                  <a:srgbClr val="002060"/>
                </a:solidFill>
              </a:rPr>
            </a:br>
            <a:r>
              <a:rPr lang="it-IT" sz="2400" i="1" dirty="0" smtClean="0">
                <a:solidFill>
                  <a:srgbClr val="002060"/>
                </a:solidFill>
              </a:rPr>
              <a:t/>
            </a:r>
            <a:br>
              <a:rPr lang="it-IT" sz="2400" i="1" dirty="0" smtClean="0">
                <a:solidFill>
                  <a:srgbClr val="002060"/>
                </a:solidFill>
              </a:rPr>
            </a:br>
            <a:r>
              <a:rPr lang="it-IT" sz="2700" i="1" dirty="0" smtClean="0">
                <a:solidFill>
                  <a:srgbClr val="002060"/>
                </a:solidFill>
              </a:rPr>
              <a:t>Workshop: 16th July 2013</a:t>
            </a:r>
            <a:br>
              <a:rPr lang="it-IT" sz="2700" i="1" dirty="0" smtClean="0">
                <a:solidFill>
                  <a:srgbClr val="002060"/>
                </a:solidFill>
              </a:rPr>
            </a:br>
            <a:r>
              <a:rPr lang="it-IT" sz="2700" i="1" dirty="0" smtClean="0">
                <a:solidFill>
                  <a:srgbClr val="002060"/>
                </a:solidFill>
              </a:rPr>
              <a:t>Tutor: Roberta DESSI</a:t>
            </a:r>
            <a:br>
              <a:rPr lang="it-IT" sz="2700" i="1" dirty="0" smtClean="0">
                <a:solidFill>
                  <a:srgbClr val="002060"/>
                </a:solidFill>
              </a:rPr>
            </a:br>
            <a:r>
              <a:rPr lang="it-IT" sz="2700" i="1" dirty="0" smtClean="0">
                <a:solidFill>
                  <a:srgbClr val="002060"/>
                </a:solidFill>
                <a:hlinkClick r:id="rId3"/>
              </a:rPr>
              <a:t>roberta.dessi@europarl.europa.eu</a:t>
            </a:r>
            <a:r>
              <a:rPr lang="it-IT" sz="2400" i="1" dirty="0" smtClean="0"/>
              <a:t/>
            </a:r>
            <a:br>
              <a:rPr lang="it-IT" sz="2400" i="1" dirty="0" smtClean="0"/>
            </a:br>
            <a:endParaRPr lang="it-IT" sz="1600" dirty="0"/>
          </a:p>
        </p:txBody>
      </p:sp>
      <p:pic>
        <p:nvPicPr>
          <p:cNvPr id="7" name="Immagine 6" descr="erhr_mini.jpg"/>
          <p:cNvPicPr/>
          <p:nvPr/>
        </p:nvPicPr>
        <p:blipFill>
          <a:blip r:embed="rId4" cstate="print"/>
          <a:stretch>
            <a:fillRect/>
          </a:stretch>
        </p:blipFill>
        <p:spPr>
          <a:xfrm>
            <a:off x="323528" y="332656"/>
            <a:ext cx="1909699" cy="55134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Issue</a:t>
            </a:r>
            <a:r>
              <a:rPr lang="it-IT" dirty="0" smtClean="0"/>
              <a:t> n. 2 (a)</a:t>
            </a:r>
            <a:endParaRPr lang="it-IT" dirty="0"/>
          </a:p>
        </p:txBody>
      </p:sp>
      <p:sp>
        <p:nvSpPr>
          <p:cNvPr id="3" name="Segnaposto contenuto 2"/>
          <p:cNvSpPr>
            <a:spLocks noGrp="1"/>
          </p:cNvSpPr>
          <p:nvPr>
            <p:ph sz="quarter" idx="1"/>
          </p:nvPr>
        </p:nvSpPr>
        <p:spPr/>
        <p:txBody>
          <a:bodyPr>
            <a:normAutofit fontScale="70000" lnSpcReduction="20000"/>
          </a:bodyPr>
          <a:lstStyle/>
          <a:p>
            <a:pPr>
              <a:buNone/>
            </a:pPr>
            <a:r>
              <a:rPr lang="en-US" dirty="0" smtClean="0"/>
              <a:t>Two possible positions:</a:t>
            </a:r>
          </a:p>
          <a:p>
            <a:pPr>
              <a:buNone/>
            </a:pPr>
            <a:endParaRPr lang="en-US" dirty="0" smtClean="0"/>
          </a:p>
          <a:p>
            <a:pPr marL="514350" indent="-514350">
              <a:buFont typeface="+mj-lt"/>
              <a:buAutoNum type="arabicPeriod"/>
            </a:pPr>
            <a:r>
              <a:rPr lang="en-US" dirty="0" smtClean="0"/>
              <a:t>Social Rights as ‘rights which have a </a:t>
            </a:r>
            <a:r>
              <a:rPr lang="en-US" b="1" dirty="0" smtClean="0"/>
              <a:t>COST</a:t>
            </a:r>
            <a:r>
              <a:rPr lang="en-US" dirty="0" smtClean="0"/>
              <a:t>’. If we are facing a deep economic crisis and budgetary reduction it is not possible to ‘pay for them’ and they must be reduced.</a:t>
            </a:r>
          </a:p>
          <a:p>
            <a:pPr marL="514350" indent="-514350">
              <a:buFont typeface="+mj-lt"/>
              <a:buAutoNum type="arabicPeriod"/>
            </a:pPr>
            <a:endParaRPr lang="en-US" dirty="0" smtClean="0"/>
          </a:p>
          <a:p>
            <a:pPr marL="514350" indent="-514350">
              <a:buFont typeface="+mj-lt"/>
              <a:buAutoNum type="arabicPeriod"/>
            </a:pPr>
            <a:r>
              <a:rPr lang="en-US" dirty="0" smtClean="0"/>
              <a:t>Social Rights as a ‘</a:t>
            </a:r>
            <a:r>
              <a:rPr lang="en-US" b="1" dirty="0" smtClean="0"/>
              <a:t>SOLUTION</a:t>
            </a:r>
            <a:r>
              <a:rPr lang="en-US" dirty="0" smtClean="0"/>
              <a:t>’ for the economic crisis. “</a:t>
            </a:r>
            <a:r>
              <a:rPr lang="en-US" i="1" dirty="0" smtClean="0"/>
              <a:t>In times of economic crisis it is particularly essential to ensure the protection of social rights</a:t>
            </a:r>
            <a:r>
              <a:rPr lang="en-US" dirty="0" smtClean="0"/>
              <a:t>” (Council of Europe). Increased unemployment will place a further burden on state budgets and there will be less space for social assistance at a time when needs will inevitably grow. This is likely to cause tensions there is a risk that xenophobia and other intolerance will spread further and that minorities may become targets.</a:t>
            </a:r>
          </a:p>
          <a:p>
            <a:pPr>
              <a:buNone/>
            </a:pPr>
            <a:endParaRPr lang="en-US" dirty="0" smtClean="0"/>
          </a:p>
          <a:p>
            <a:pPr>
              <a:buNone/>
            </a:pPr>
            <a:r>
              <a:rPr lang="en-US" dirty="0" smtClean="0"/>
              <a:t>Italian Constitutional Court (2010): there is a ‘</a:t>
            </a:r>
            <a:r>
              <a:rPr lang="en-US" dirty="0" err="1" smtClean="0"/>
              <a:t>minimus</a:t>
            </a:r>
            <a:r>
              <a:rPr lang="en-US" dirty="0" smtClean="0"/>
              <a:t> core’ of social rights that need to be guaranteed even in a period of crisis and recession.</a:t>
            </a:r>
          </a:p>
          <a:p>
            <a:endParaRPr lang="it-IT"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Issue</a:t>
            </a:r>
            <a:r>
              <a:rPr lang="it-IT" dirty="0" smtClean="0"/>
              <a:t> n. </a:t>
            </a:r>
            <a:r>
              <a:rPr lang="it-IT" dirty="0" smtClean="0"/>
              <a:t>3</a:t>
            </a:r>
            <a:endParaRPr lang="it-IT" dirty="0"/>
          </a:p>
        </p:txBody>
      </p:sp>
      <p:sp>
        <p:nvSpPr>
          <p:cNvPr id="3" name="Segnaposto contenuto 2"/>
          <p:cNvSpPr>
            <a:spLocks noGrp="1"/>
          </p:cNvSpPr>
          <p:nvPr>
            <p:ph sz="quarter" idx="1"/>
          </p:nvPr>
        </p:nvSpPr>
        <p:spPr/>
        <p:txBody>
          <a:bodyPr>
            <a:normAutofit/>
          </a:bodyPr>
          <a:lstStyle/>
          <a:p>
            <a:r>
              <a:rPr lang="it-IT" dirty="0" smtClean="0">
                <a:solidFill>
                  <a:schemeClr val="accent1">
                    <a:lumMod val="50000"/>
                  </a:schemeClr>
                </a:solidFill>
              </a:rPr>
              <a:t>HUMAN DIGNITY </a:t>
            </a:r>
            <a:r>
              <a:rPr lang="it-IT" dirty="0" err="1" smtClean="0"/>
              <a:t>related</a:t>
            </a:r>
            <a:r>
              <a:rPr lang="it-IT" dirty="0" smtClean="0"/>
              <a:t> </a:t>
            </a:r>
            <a:r>
              <a:rPr lang="it-IT" dirty="0" err="1" smtClean="0"/>
              <a:t>to</a:t>
            </a:r>
            <a:r>
              <a:rPr lang="it-IT" dirty="0" smtClean="0"/>
              <a:t> </a:t>
            </a:r>
            <a:r>
              <a:rPr lang="it-IT" dirty="0" smtClean="0">
                <a:solidFill>
                  <a:schemeClr val="accent1">
                    <a:lumMod val="50000"/>
                  </a:schemeClr>
                </a:solidFill>
              </a:rPr>
              <a:t>SOCIAL RIGHTS </a:t>
            </a:r>
            <a:r>
              <a:rPr lang="it-IT" dirty="0" smtClean="0"/>
              <a:t>and </a:t>
            </a:r>
            <a:r>
              <a:rPr lang="it-IT" dirty="0" smtClean="0">
                <a:solidFill>
                  <a:schemeClr val="accent1">
                    <a:lumMod val="50000"/>
                  </a:schemeClr>
                </a:solidFill>
              </a:rPr>
              <a:t>SOCIAL CARE</a:t>
            </a:r>
          </a:p>
          <a:p>
            <a:pPr>
              <a:buNone/>
            </a:pPr>
            <a:r>
              <a:rPr lang="it-IT" sz="2400" dirty="0" smtClean="0"/>
              <a:t>     </a:t>
            </a:r>
            <a:r>
              <a:rPr lang="it-IT" sz="2400" dirty="0" smtClean="0">
                <a:latin typeface="Calibri"/>
              </a:rPr>
              <a:t>▪ </a:t>
            </a:r>
            <a:r>
              <a:rPr lang="it-IT" sz="2400" dirty="0" smtClean="0"/>
              <a:t>The case </a:t>
            </a:r>
            <a:r>
              <a:rPr lang="it-IT" sz="2400" dirty="0" err="1" smtClean="0"/>
              <a:t>of</a:t>
            </a:r>
            <a:r>
              <a:rPr lang="it-IT" sz="2400" dirty="0" smtClean="0"/>
              <a:t> </a:t>
            </a:r>
            <a:r>
              <a:rPr lang="it-IT" sz="2400" b="1" dirty="0" err="1" smtClean="0"/>
              <a:t>disabled</a:t>
            </a:r>
            <a:r>
              <a:rPr lang="it-IT" sz="2400" b="1" dirty="0" smtClean="0"/>
              <a:t> people </a:t>
            </a:r>
          </a:p>
          <a:p>
            <a:pPr>
              <a:buNone/>
            </a:pPr>
            <a:r>
              <a:rPr lang="it-IT" sz="2400" i="1" dirty="0" smtClean="0">
                <a:effectLst>
                  <a:outerShdw blurRad="38100" dist="38100" dir="2700000" algn="tl">
                    <a:srgbClr val="000000">
                      <a:alpha val="43137"/>
                    </a:srgbClr>
                  </a:outerShdw>
                </a:effectLst>
              </a:rPr>
              <a:t>McDonald Case</a:t>
            </a:r>
            <a:r>
              <a:rPr lang="it-IT" sz="2400" dirty="0" smtClean="0"/>
              <a:t>: </a:t>
            </a:r>
            <a:r>
              <a:rPr lang="en-US" sz="2400" dirty="0" smtClean="0"/>
              <a:t>woman who could not safely go to toilet at night required to use incontinence pads –reference to ‘deep antipathy to using </a:t>
            </a:r>
            <a:r>
              <a:rPr lang="en-US" sz="2400" dirty="0" smtClean="0"/>
              <a:t>pads’.</a:t>
            </a:r>
            <a:endParaRPr lang="it-IT" sz="2400" dirty="0" smtClean="0"/>
          </a:p>
          <a:p>
            <a:pPr>
              <a:buNone/>
            </a:pPr>
            <a:r>
              <a:rPr lang="en-US" sz="2400" b="1" dirty="0" smtClean="0"/>
              <a:t>Article </a:t>
            </a:r>
            <a:r>
              <a:rPr lang="en-US" sz="2400" b="1" dirty="0" smtClean="0"/>
              <a:t>1 EU Convention on HRs. Human </a:t>
            </a:r>
            <a:r>
              <a:rPr lang="en-US" sz="2400" b="1" dirty="0" smtClean="0"/>
              <a:t>dignity</a:t>
            </a:r>
          </a:p>
          <a:p>
            <a:pPr algn="just">
              <a:buNone/>
            </a:pPr>
            <a:r>
              <a:rPr lang="en-US" sz="2400" i="1" dirty="0" smtClean="0"/>
              <a:t>‘Human </a:t>
            </a:r>
            <a:r>
              <a:rPr lang="en-US" sz="2400" i="1" dirty="0" smtClean="0"/>
              <a:t>dignity is inviolable. It must be respected and </a:t>
            </a:r>
            <a:r>
              <a:rPr lang="en-US" sz="2400" i="1" dirty="0" smtClean="0"/>
              <a:t>protected’</a:t>
            </a:r>
          </a:p>
          <a:p>
            <a:pPr algn="just">
              <a:buNone/>
            </a:pPr>
            <a:endParaRPr lang="en-US" sz="2400" i="1"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QUESTIONS</a:t>
            </a:r>
            <a:endParaRPr lang="it-IT" dirty="0"/>
          </a:p>
        </p:txBody>
      </p:sp>
      <p:sp>
        <p:nvSpPr>
          <p:cNvPr id="3" name="Segnaposto contenuto 2"/>
          <p:cNvSpPr>
            <a:spLocks noGrp="1"/>
          </p:cNvSpPr>
          <p:nvPr>
            <p:ph sz="quarter" idx="1"/>
          </p:nvPr>
        </p:nvSpPr>
        <p:spPr/>
        <p:txBody>
          <a:bodyPr/>
          <a:lstStyle/>
          <a:p>
            <a:pPr algn="just">
              <a:buNone/>
            </a:pPr>
            <a:r>
              <a:rPr lang="en-US" sz="2800" dirty="0" smtClean="0"/>
              <a:t>Is it acceptable that due to economic crisis and budget restriction these rights are not guaranteed?</a:t>
            </a:r>
          </a:p>
          <a:p>
            <a:pPr algn="just">
              <a:buNone/>
            </a:pPr>
            <a:endParaRPr lang="en-US" sz="2800" dirty="0" smtClean="0"/>
          </a:p>
          <a:p>
            <a:pPr algn="just">
              <a:buNone/>
            </a:pPr>
            <a:r>
              <a:rPr lang="en-US" sz="2800" dirty="0" smtClean="0"/>
              <a:t>Are </a:t>
            </a:r>
            <a:r>
              <a:rPr lang="en-US" sz="2800" dirty="0" smtClean="0"/>
              <a:t>there any other possible approaches?</a:t>
            </a:r>
          </a:p>
          <a:p>
            <a:pPr algn="just">
              <a:buNone/>
            </a:pPr>
            <a:endParaRPr lang="en-US" sz="2800" dirty="0" smtClean="0"/>
          </a:p>
          <a:p>
            <a:pPr algn="just">
              <a:buNone/>
            </a:pPr>
            <a:r>
              <a:rPr lang="en-US" sz="2800" dirty="0" smtClean="0"/>
              <a:t>Which </a:t>
            </a:r>
            <a:r>
              <a:rPr lang="en-US" sz="2800" dirty="0" smtClean="0"/>
              <a:t>is the relationship between social right and economic crisis, mostly related to ‘weaker’ people?</a:t>
            </a:r>
            <a:endParaRPr lang="it-IT" sz="2800" dirty="0" smtClean="0"/>
          </a:p>
          <a:p>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Issue</a:t>
            </a:r>
            <a:r>
              <a:rPr lang="it-IT" dirty="0" smtClean="0"/>
              <a:t> </a:t>
            </a:r>
            <a:r>
              <a:rPr lang="it-IT" dirty="0" smtClean="0"/>
              <a:t>n</a:t>
            </a:r>
            <a:r>
              <a:rPr lang="it-IT" dirty="0" smtClean="0"/>
              <a:t>. 3</a:t>
            </a:r>
            <a:endParaRPr lang="it-IT" dirty="0"/>
          </a:p>
        </p:txBody>
      </p:sp>
      <p:sp>
        <p:nvSpPr>
          <p:cNvPr id="3" name="Segnaposto contenuto 2"/>
          <p:cNvSpPr>
            <a:spLocks noGrp="1"/>
          </p:cNvSpPr>
          <p:nvPr>
            <p:ph sz="quarter" idx="1"/>
          </p:nvPr>
        </p:nvSpPr>
        <p:spPr/>
        <p:txBody>
          <a:bodyPr/>
          <a:lstStyle/>
          <a:p>
            <a:r>
              <a:rPr lang="it-IT" b="1" dirty="0" smtClean="0"/>
              <a:t>THE EU PROTECTION OF SOCIAL RIGHTS: IS </a:t>
            </a:r>
            <a:r>
              <a:rPr lang="it-IT" b="1" dirty="0" smtClean="0">
                <a:solidFill>
                  <a:schemeClr val="accent1">
                    <a:lumMod val="50000"/>
                  </a:schemeClr>
                </a:solidFill>
              </a:rPr>
              <a:t>SOLIDARITY</a:t>
            </a:r>
            <a:r>
              <a:rPr lang="it-IT" b="1" dirty="0" smtClean="0"/>
              <a:t> AN EUROPEAN VALUE?</a:t>
            </a:r>
          </a:p>
          <a:p>
            <a:pPr>
              <a:buNone/>
            </a:pPr>
            <a:endParaRPr lang="it-IT" dirty="0" smtClean="0"/>
          </a:p>
          <a:p>
            <a:pPr>
              <a:buNone/>
            </a:pPr>
            <a:r>
              <a:rPr lang="it-IT" dirty="0" smtClean="0"/>
              <a:t>HOW TO GARANTEE THE </a:t>
            </a:r>
            <a:r>
              <a:rPr lang="it-IT" dirty="0" smtClean="0">
                <a:solidFill>
                  <a:schemeClr val="accent1">
                    <a:lumMod val="50000"/>
                  </a:schemeClr>
                </a:solidFill>
              </a:rPr>
              <a:t>SAME EUROPEAN LEVEL</a:t>
            </a:r>
            <a:r>
              <a:rPr lang="it-IT" dirty="0" smtClean="0"/>
              <a:t> OF RIGHTS IN </a:t>
            </a:r>
            <a:r>
              <a:rPr lang="it-IT" dirty="0" smtClean="0">
                <a:solidFill>
                  <a:schemeClr val="accent1">
                    <a:lumMod val="50000"/>
                  </a:schemeClr>
                </a:solidFill>
              </a:rPr>
              <a:t>DIFFERENT NATIONAL SYSTEMS</a:t>
            </a:r>
            <a:r>
              <a:rPr lang="it-IT" dirty="0" smtClean="0"/>
              <a:t>?</a:t>
            </a:r>
            <a:endParaRPr lang="it-IT" dirty="0" smtClean="0"/>
          </a:p>
          <a:p>
            <a:pPr>
              <a:buNone/>
            </a:pPr>
            <a:endParaRPr lang="it-IT" dirty="0" smtClean="0"/>
          </a:p>
          <a:p>
            <a:pPr>
              <a:buNone/>
            </a:pPr>
            <a:r>
              <a:rPr lang="it-IT" dirty="0" smtClean="0"/>
              <a:t>IS </a:t>
            </a:r>
            <a:r>
              <a:rPr lang="it-IT" dirty="0" smtClean="0"/>
              <a:t>IT RIGHT THAT A MEMBER STATE ‘</a:t>
            </a:r>
            <a:r>
              <a:rPr lang="it-IT" dirty="0" smtClean="0">
                <a:solidFill>
                  <a:schemeClr val="accent1">
                    <a:lumMod val="50000"/>
                  </a:schemeClr>
                </a:solidFill>
              </a:rPr>
              <a:t>PAYS</a:t>
            </a:r>
            <a:r>
              <a:rPr lang="it-IT" dirty="0" smtClean="0"/>
              <a:t>’ </a:t>
            </a:r>
            <a:r>
              <a:rPr lang="it-IT" dirty="0" smtClean="0"/>
              <a:t>FOR THE </a:t>
            </a:r>
            <a:r>
              <a:rPr lang="it-IT" dirty="0" smtClean="0"/>
              <a:t>PROTECTION</a:t>
            </a:r>
            <a:r>
              <a:rPr lang="it-IT" dirty="0" smtClean="0"/>
              <a:t> </a:t>
            </a:r>
            <a:r>
              <a:rPr lang="it-IT" dirty="0" smtClean="0"/>
              <a:t>OF SOCIAL RIGHTS IN OTHER MEMBER STATES? </a:t>
            </a:r>
          </a:p>
          <a:p>
            <a:pPr>
              <a:buFontTx/>
              <a:buChar char="-"/>
            </a:pPr>
            <a:endParaRPr lang="it-IT"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The ‘</a:t>
            </a:r>
            <a:r>
              <a:rPr lang="it-IT" dirty="0" err="1" smtClean="0"/>
              <a:t>European</a:t>
            </a:r>
            <a:r>
              <a:rPr lang="it-IT" dirty="0" smtClean="0"/>
              <a:t> </a:t>
            </a:r>
            <a:r>
              <a:rPr lang="it-IT" dirty="0" err="1" smtClean="0"/>
              <a:t>dream</a:t>
            </a:r>
            <a:r>
              <a:rPr lang="it-IT" dirty="0" smtClean="0"/>
              <a:t>’</a:t>
            </a:r>
            <a:endParaRPr lang="it-IT" dirty="0"/>
          </a:p>
        </p:txBody>
      </p:sp>
      <p:sp>
        <p:nvSpPr>
          <p:cNvPr id="3" name="Segnaposto contenuto 2"/>
          <p:cNvSpPr>
            <a:spLocks noGrp="1"/>
          </p:cNvSpPr>
          <p:nvPr>
            <p:ph sz="quarter" idx="1"/>
          </p:nvPr>
        </p:nvSpPr>
        <p:spPr/>
        <p:txBody>
          <a:bodyPr>
            <a:normAutofit fontScale="85000" lnSpcReduction="20000"/>
          </a:bodyPr>
          <a:lstStyle/>
          <a:p>
            <a:r>
              <a:rPr lang="it-IT" b="1" i="1" u="sng" dirty="0" smtClean="0"/>
              <a:t>Robert </a:t>
            </a:r>
            <a:r>
              <a:rPr lang="it-IT" b="1" i="1" u="sng" dirty="0" err="1" smtClean="0"/>
              <a:t>Schuman</a:t>
            </a:r>
            <a:r>
              <a:rPr lang="it-IT" b="1" i="1" u="sng" dirty="0" smtClean="0"/>
              <a:t> </a:t>
            </a:r>
            <a:r>
              <a:rPr lang="it-IT" b="1" i="1" u="sng" dirty="0" err="1" smtClean="0"/>
              <a:t>declaration</a:t>
            </a:r>
            <a:r>
              <a:rPr lang="it-IT" b="1" i="1" u="sng" dirty="0" smtClean="0"/>
              <a:t>, 9th May 1950</a:t>
            </a:r>
            <a:r>
              <a:rPr lang="it-IT" b="1" i="1" dirty="0" smtClean="0"/>
              <a:t>:</a:t>
            </a:r>
          </a:p>
          <a:p>
            <a:pPr algn="just">
              <a:buNone/>
            </a:pPr>
            <a:r>
              <a:rPr lang="it-IT" i="1" dirty="0" smtClean="0"/>
              <a:t>“</a:t>
            </a:r>
            <a:r>
              <a:rPr lang="it-IT" i="1" dirty="0" err="1" smtClean="0"/>
              <a:t>Europe</a:t>
            </a:r>
            <a:r>
              <a:rPr lang="it-IT" i="1" dirty="0" smtClean="0"/>
              <a:t> </a:t>
            </a:r>
            <a:r>
              <a:rPr lang="it-IT" i="1" dirty="0" err="1" smtClean="0"/>
              <a:t>will</a:t>
            </a:r>
            <a:r>
              <a:rPr lang="it-IT" i="1" dirty="0" smtClean="0"/>
              <a:t> </a:t>
            </a:r>
            <a:r>
              <a:rPr lang="it-IT" i="1" dirty="0" err="1" smtClean="0"/>
              <a:t>not</a:t>
            </a:r>
            <a:r>
              <a:rPr lang="it-IT" i="1" dirty="0" smtClean="0"/>
              <a:t> </a:t>
            </a:r>
            <a:r>
              <a:rPr lang="it-IT" i="1" dirty="0" err="1" smtClean="0"/>
              <a:t>be</a:t>
            </a:r>
            <a:r>
              <a:rPr lang="it-IT" i="1" dirty="0" smtClean="0"/>
              <a:t> </a:t>
            </a:r>
            <a:r>
              <a:rPr lang="it-IT" i="1" dirty="0" err="1" smtClean="0"/>
              <a:t>made</a:t>
            </a:r>
            <a:r>
              <a:rPr lang="it-IT" i="1" dirty="0" smtClean="0"/>
              <a:t> </a:t>
            </a:r>
            <a:r>
              <a:rPr lang="it-IT" i="1" dirty="0" err="1" smtClean="0"/>
              <a:t>all</a:t>
            </a:r>
            <a:r>
              <a:rPr lang="it-IT" i="1" dirty="0" smtClean="0"/>
              <a:t> at once or </a:t>
            </a:r>
            <a:r>
              <a:rPr lang="it-IT" i="1" dirty="0" err="1" smtClean="0"/>
              <a:t>according</a:t>
            </a:r>
            <a:r>
              <a:rPr lang="it-IT" i="1" dirty="0" smtClean="0"/>
              <a:t> </a:t>
            </a:r>
            <a:r>
              <a:rPr lang="it-IT" i="1" dirty="0" err="1" smtClean="0"/>
              <a:t>to</a:t>
            </a:r>
            <a:r>
              <a:rPr lang="it-IT" i="1" dirty="0" smtClean="0"/>
              <a:t> a single </a:t>
            </a:r>
            <a:r>
              <a:rPr lang="it-IT" i="1" dirty="0" err="1" smtClean="0"/>
              <a:t>plan</a:t>
            </a:r>
            <a:r>
              <a:rPr lang="it-IT" i="1" dirty="0" smtClean="0"/>
              <a:t>. </a:t>
            </a:r>
            <a:r>
              <a:rPr lang="it-IT" i="1" dirty="0" err="1" smtClean="0"/>
              <a:t>It</a:t>
            </a:r>
            <a:r>
              <a:rPr lang="it-IT" i="1" dirty="0" smtClean="0"/>
              <a:t> </a:t>
            </a:r>
            <a:r>
              <a:rPr lang="it-IT" i="1" dirty="0" err="1" smtClean="0"/>
              <a:t>will</a:t>
            </a:r>
            <a:r>
              <a:rPr lang="it-IT" i="1" dirty="0" smtClean="0"/>
              <a:t> </a:t>
            </a:r>
            <a:r>
              <a:rPr lang="it-IT" i="1" dirty="0" err="1" smtClean="0"/>
              <a:t>be</a:t>
            </a:r>
            <a:r>
              <a:rPr lang="it-IT" i="1" dirty="0" smtClean="0"/>
              <a:t> </a:t>
            </a:r>
            <a:r>
              <a:rPr lang="it-IT" i="1" dirty="0" err="1" smtClean="0"/>
              <a:t>built</a:t>
            </a:r>
            <a:r>
              <a:rPr lang="it-IT" i="1" dirty="0" smtClean="0"/>
              <a:t> </a:t>
            </a:r>
            <a:r>
              <a:rPr lang="it-IT" i="1" dirty="0" err="1" smtClean="0"/>
              <a:t>through</a:t>
            </a:r>
            <a:r>
              <a:rPr lang="it-IT" i="1" dirty="0" smtClean="0"/>
              <a:t> concrete </a:t>
            </a:r>
            <a:r>
              <a:rPr lang="it-IT" i="1" dirty="0" err="1" smtClean="0"/>
              <a:t>achievements</a:t>
            </a:r>
            <a:r>
              <a:rPr lang="it-IT" i="1" dirty="0" smtClean="0"/>
              <a:t>, </a:t>
            </a:r>
            <a:r>
              <a:rPr lang="it-IT" i="1" dirty="0" err="1" smtClean="0"/>
              <a:t>which</a:t>
            </a:r>
            <a:r>
              <a:rPr lang="it-IT" i="1" dirty="0" smtClean="0"/>
              <a:t> first create a </a:t>
            </a:r>
            <a:r>
              <a:rPr lang="it-IT" b="1" i="1" dirty="0" smtClean="0"/>
              <a:t>de facto </a:t>
            </a:r>
            <a:r>
              <a:rPr lang="it-IT" b="1" i="1" dirty="0" err="1" smtClean="0"/>
              <a:t>solidarity</a:t>
            </a:r>
            <a:r>
              <a:rPr lang="it-IT" b="1" i="1" dirty="0" smtClean="0"/>
              <a:t>. </a:t>
            </a:r>
            <a:r>
              <a:rPr lang="it-IT" i="1" dirty="0" smtClean="0"/>
              <a:t>[…] </a:t>
            </a:r>
            <a:r>
              <a:rPr lang="it-IT" i="1" dirty="0" err="1" smtClean="0"/>
              <a:t>All</a:t>
            </a:r>
            <a:r>
              <a:rPr lang="it-IT" i="1" dirty="0" smtClean="0"/>
              <a:t> </a:t>
            </a:r>
            <a:r>
              <a:rPr lang="it-IT" i="1" dirty="0" err="1" smtClean="0"/>
              <a:t>Europeans</a:t>
            </a:r>
            <a:r>
              <a:rPr lang="it-IT" i="1" dirty="0" smtClean="0"/>
              <a:t> </a:t>
            </a:r>
            <a:r>
              <a:rPr lang="it-IT" i="1" dirty="0" err="1" smtClean="0"/>
              <a:t>without</a:t>
            </a:r>
            <a:r>
              <a:rPr lang="it-IT" i="1" dirty="0" smtClean="0"/>
              <a:t> </a:t>
            </a:r>
            <a:r>
              <a:rPr lang="it-IT" i="1" dirty="0" err="1" smtClean="0"/>
              <a:t>distinction</a:t>
            </a:r>
            <a:r>
              <a:rPr lang="it-IT" i="1" dirty="0" smtClean="0"/>
              <a:t>, </a:t>
            </a:r>
            <a:r>
              <a:rPr lang="it-IT" i="1" dirty="0" err="1" smtClean="0"/>
              <a:t>whether</a:t>
            </a:r>
            <a:r>
              <a:rPr lang="it-IT" i="1" dirty="0" smtClean="0"/>
              <a:t> </a:t>
            </a:r>
            <a:r>
              <a:rPr lang="it-IT" i="1" dirty="0" err="1" smtClean="0"/>
              <a:t>from</a:t>
            </a:r>
            <a:r>
              <a:rPr lang="it-IT" i="1" dirty="0" smtClean="0"/>
              <a:t> </a:t>
            </a:r>
            <a:r>
              <a:rPr lang="it-IT" i="1" dirty="0" err="1" smtClean="0"/>
              <a:t>east</a:t>
            </a:r>
            <a:r>
              <a:rPr lang="it-IT" i="1" dirty="0" smtClean="0"/>
              <a:t> or west, and </a:t>
            </a:r>
            <a:r>
              <a:rPr lang="it-IT" i="1" dirty="0" err="1" smtClean="0"/>
              <a:t>all</a:t>
            </a:r>
            <a:r>
              <a:rPr lang="it-IT" i="1" dirty="0" smtClean="0"/>
              <a:t> the </a:t>
            </a:r>
            <a:r>
              <a:rPr lang="it-IT" i="1" dirty="0" err="1" smtClean="0"/>
              <a:t>overseas</a:t>
            </a:r>
            <a:r>
              <a:rPr lang="it-IT" i="1" dirty="0" smtClean="0"/>
              <a:t> </a:t>
            </a:r>
            <a:r>
              <a:rPr lang="it-IT" i="1" dirty="0" err="1" smtClean="0"/>
              <a:t>territories</a:t>
            </a:r>
            <a:r>
              <a:rPr lang="it-IT" i="1" dirty="0" smtClean="0"/>
              <a:t> </a:t>
            </a:r>
            <a:r>
              <a:rPr lang="it-IT" i="1" dirty="0" err="1" smtClean="0"/>
              <a:t>will</a:t>
            </a:r>
            <a:r>
              <a:rPr lang="it-IT" i="1" dirty="0" smtClean="0"/>
              <a:t> </a:t>
            </a:r>
            <a:r>
              <a:rPr lang="it-IT" i="1" dirty="0" err="1" smtClean="0"/>
              <a:t>gain</a:t>
            </a:r>
            <a:r>
              <a:rPr lang="it-IT" i="1" dirty="0" smtClean="0"/>
              <a:t> </a:t>
            </a:r>
            <a:r>
              <a:rPr lang="it-IT" i="1" dirty="0" err="1" smtClean="0"/>
              <a:t>benefits</a:t>
            </a:r>
            <a:r>
              <a:rPr lang="it-IT" i="1" dirty="0" smtClean="0"/>
              <a:t> </a:t>
            </a:r>
            <a:r>
              <a:rPr lang="it-IT" i="1" dirty="0" err="1" smtClean="0"/>
              <a:t>from</a:t>
            </a:r>
            <a:r>
              <a:rPr lang="it-IT" i="1" dirty="0" smtClean="0"/>
              <a:t> </a:t>
            </a:r>
            <a:r>
              <a:rPr lang="it-IT" i="1" dirty="0" err="1" smtClean="0"/>
              <a:t>their</a:t>
            </a:r>
            <a:r>
              <a:rPr lang="it-IT" i="1" dirty="0" smtClean="0"/>
              <a:t> </a:t>
            </a:r>
            <a:r>
              <a:rPr lang="it-IT" i="1" dirty="0" err="1" smtClean="0"/>
              <a:t>labour</a:t>
            </a:r>
            <a:r>
              <a:rPr lang="it-IT" i="1" dirty="0" smtClean="0"/>
              <a:t> </a:t>
            </a:r>
            <a:r>
              <a:rPr lang="it-IT" i="1" dirty="0" err="1" smtClean="0"/>
              <a:t>of</a:t>
            </a:r>
            <a:r>
              <a:rPr lang="it-IT" i="1" dirty="0" smtClean="0"/>
              <a:t> </a:t>
            </a:r>
            <a:r>
              <a:rPr lang="it-IT" i="1" dirty="0" err="1" smtClean="0"/>
              <a:t>peace</a:t>
            </a:r>
            <a:r>
              <a:rPr lang="it-IT" i="1" dirty="0" smtClean="0"/>
              <a:t>”.</a:t>
            </a:r>
          </a:p>
          <a:p>
            <a:pPr algn="just"/>
            <a:endParaRPr lang="it-IT" b="1" i="1" dirty="0" smtClean="0"/>
          </a:p>
          <a:p>
            <a:pPr algn="just"/>
            <a:r>
              <a:rPr lang="it-IT" b="1" i="1" u="sng" dirty="0" smtClean="0"/>
              <a:t>Jose Manuel Barroso, </a:t>
            </a:r>
            <a:r>
              <a:rPr lang="it-IT" b="1" i="1" u="sng" dirty="0" err="1" smtClean="0"/>
              <a:t>President</a:t>
            </a:r>
            <a:r>
              <a:rPr lang="it-IT" b="1" i="1" u="sng" dirty="0" smtClean="0"/>
              <a:t> </a:t>
            </a:r>
            <a:r>
              <a:rPr lang="it-IT" b="1" i="1" u="sng" dirty="0" err="1" smtClean="0"/>
              <a:t>of</a:t>
            </a:r>
            <a:r>
              <a:rPr lang="it-IT" b="1" i="1" u="sng" dirty="0" smtClean="0"/>
              <a:t> the EU </a:t>
            </a:r>
            <a:r>
              <a:rPr lang="it-IT" b="1" i="1" u="sng" dirty="0" err="1" smtClean="0"/>
              <a:t>Commission</a:t>
            </a:r>
            <a:r>
              <a:rPr lang="it-IT" b="1" i="1" u="sng" dirty="0" smtClean="0"/>
              <a:t>, 2008:</a:t>
            </a:r>
          </a:p>
          <a:p>
            <a:pPr algn="just">
              <a:buNone/>
            </a:pPr>
            <a:r>
              <a:rPr lang="it-IT" i="1" dirty="0" smtClean="0"/>
              <a:t>“</a:t>
            </a:r>
            <a:r>
              <a:rPr lang="it-IT" i="1" dirty="0" err="1" smtClean="0"/>
              <a:t>Peace</a:t>
            </a:r>
            <a:r>
              <a:rPr lang="it-IT" i="1" dirty="0" smtClean="0"/>
              <a:t>, </a:t>
            </a:r>
            <a:r>
              <a:rPr lang="it-IT" i="1" dirty="0" err="1" smtClean="0"/>
              <a:t>justice</a:t>
            </a:r>
            <a:r>
              <a:rPr lang="it-IT" i="1" dirty="0" smtClean="0"/>
              <a:t> and </a:t>
            </a:r>
            <a:r>
              <a:rPr lang="it-IT" i="1" dirty="0" err="1" smtClean="0"/>
              <a:t>freedom</a:t>
            </a:r>
            <a:r>
              <a:rPr lang="it-IT" i="1" dirty="0" smtClean="0"/>
              <a:t>: </a:t>
            </a:r>
            <a:r>
              <a:rPr lang="it-IT" i="1" dirty="0" err="1" smtClean="0"/>
              <a:t>three</a:t>
            </a:r>
            <a:r>
              <a:rPr lang="it-IT" i="1" dirty="0" smtClean="0"/>
              <a:t> </a:t>
            </a:r>
            <a:r>
              <a:rPr lang="it-IT" i="1" dirty="0" err="1" smtClean="0"/>
              <a:t>pillars</a:t>
            </a:r>
            <a:r>
              <a:rPr lang="it-IT" i="1" dirty="0" smtClean="0"/>
              <a:t> </a:t>
            </a:r>
            <a:r>
              <a:rPr lang="it-IT" i="1" dirty="0" err="1" smtClean="0"/>
              <a:t>of</a:t>
            </a:r>
            <a:r>
              <a:rPr lang="it-IT" i="1" dirty="0" smtClean="0"/>
              <a:t> the community </a:t>
            </a:r>
            <a:r>
              <a:rPr lang="it-IT" i="1" dirty="0" err="1" smtClean="0"/>
              <a:t>of</a:t>
            </a:r>
            <a:r>
              <a:rPr lang="it-IT" i="1" dirty="0" smtClean="0"/>
              <a:t> </a:t>
            </a:r>
            <a:r>
              <a:rPr lang="it-IT" i="1" dirty="0" err="1" smtClean="0"/>
              <a:t>shared</a:t>
            </a:r>
            <a:r>
              <a:rPr lang="it-IT" i="1" dirty="0" smtClean="0"/>
              <a:t> </a:t>
            </a:r>
            <a:r>
              <a:rPr lang="it-IT" i="1" dirty="0" err="1" smtClean="0"/>
              <a:t>values</a:t>
            </a:r>
            <a:r>
              <a:rPr lang="it-IT" i="1" dirty="0" smtClean="0"/>
              <a:t>, under the </a:t>
            </a:r>
            <a:r>
              <a:rPr lang="it-IT" i="1" dirty="0" err="1" smtClean="0"/>
              <a:t>rule</a:t>
            </a:r>
            <a:r>
              <a:rPr lang="it-IT" i="1" dirty="0" smtClean="0"/>
              <a:t> </a:t>
            </a:r>
            <a:r>
              <a:rPr lang="it-IT" i="1" dirty="0" err="1" smtClean="0"/>
              <a:t>of</a:t>
            </a:r>
            <a:r>
              <a:rPr lang="it-IT" i="1" dirty="0" smtClean="0"/>
              <a:t> </a:t>
            </a:r>
            <a:r>
              <a:rPr lang="it-IT" i="1" dirty="0" err="1" smtClean="0"/>
              <a:t>law</a:t>
            </a:r>
            <a:r>
              <a:rPr lang="it-IT" i="1" dirty="0" smtClean="0"/>
              <a:t>, </a:t>
            </a:r>
            <a:r>
              <a:rPr lang="it-IT" i="1" dirty="0" err="1" smtClean="0"/>
              <a:t>which</a:t>
            </a:r>
            <a:r>
              <a:rPr lang="it-IT" i="1" dirty="0" smtClean="0"/>
              <a:t> </a:t>
            </a:r>
            <a:r>
              <a:rPr lang="it-IT" i="1" dirty="0" err="1" smtClean="0"/>
              <a:t>today</a:t>
            </a:r>
            <a:r>
              <a:rPr lang="it-IT" i="1" dirty="0" smtClean="0"/>
              <a:t> </a:t>
            </a:r>
            <a:r>
              <a:rPr lang="it-IT" i="1" dirty="0" err="1" smtClean="0"/>
              <a:t>constitutes</a:t>
            </a:r>
            <a:r>
              <a:rPr lang="it-IT" i="1" dirty="0" smtClean="0"/>
              <a:t> the </a:t>
            </a:r>
            <a:r>
              <a:rPr lang="it-IT" i="1" dirty="0" err="1" smtClean="0"/>
              <a:t>European</a:t>
            </a:r>
            <a:r>
              <a:rPr lang="it-IT" i="1" dirty="0" smtClean="0"/>
              <a:t> </a:t>
            </a:r>
            <a:r>
              <a:rPr lang="it-IT" i="1" dirty="0" err="1" smtClean="0"/>
              <a:t>Union</a:t>
            </a:r>
            <a:r>
              <a:rPr lang="it-IT" i="1" dirty="0" smtClean="0"/>
              <a:t>. </a:t>
            </a:r>
            <a:r>
              <a:rPr lang="it-IT" i="1" dirty="0" err="1" smtClean="0"/>
              <a:t>But</a:t>
            </a:r>
            <a:r>
              <a:rPr lang="it-IT" i="1" dirty="0" smtClean="0"/>
              <a:t> </a:t>
            </a:r>
            <a:r>
              <a:rPr lang="it-IT" i="1" dirty="0" err="1" smtClean="0"/>
              <a:t>there</a:t>
            </a:r>
            <a:r>
              <a:rPr lang="it-IT" i="1" dirty="0" smtClean="0"/>
              <a:t> </a:t>
            </a:r>
            <a:r>
              <a:rPr lang="it-IT" i="1" dirty="0" err="1" smtClean="0"/>
              <a:t>is</a:t>
            </a:r>
            <a:r>
              <a:rPr lang="it-IT" i="1" dirty="0" smtClean="0"/>
              <a:t> </a:t>
            </a:r>
            <a:r>
              <a:rPr lang="it-IT" i="1" dirty="0" err="1" smtClean="0"/>
              <a:t>also</a:t>
            </a:r>
            <a:r>
              <a:rPr lang="it-IT" i="1" dirty="0" smtClean="0"/>
              <a:t> a </a:t>
            </a:r>
            <a:r>
              <a:rPr lang="it-IT" i="1" dirty="0" err="1" smtClean="0"/>
              <a:t>fourth</a:t>
            </a:r>
            <a:r>
              <a:rPr lang="it-IT" i="1" dirty="0" smtClean="0"/>
              <a:t> pillar: </a:t>
            </a:r>
            <a:r>
              <a:rPr lang="it-IT" b="1" i="1" dirty="0" err="1" smtClean="0"/>
              <a:t>solidarity</a:t>
            </a:r>
            <a:r>
              <a:rPr lang="it-IT" b="1" i="1" dirty="0" smtClean="0"/>
              <a:t>.</a:t>
            </a:r>
            <a:r>
              <a:rPr lang="it-IT" i="1" dirty="0" smtClean="0"/>
              <a:t>”</a:t>
            </a:r>
          </a:p>
          <a:p>
            <a:pPr algn="just"/>
            <a:endParaRPr lang="it-IT" b="1"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e 3"/>
          <p:cNvSpPr/>
          <p:nvPr/>
        </p:nvSpPr>
        <p:spPr>
          <a:xfrm>
            <a:off x="323528" y="5085184"/>
            <a:ext cx="576064"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lstStyle/>
          <a:p>
            <a:r>
              <a:rPr lang="it-IT" dirty="0" smtClean="0"/>
              <a:t>‘The </a:t>
            </a:r>
            <a:r>
              <a:rPr lang="it-IT" dirty="0" err="1" smtClean="0"/>
              <a:t>European</a:t>
            </a:r>
            <a:r>
              <a:rPr lang="it-IT" dirty="0" smtClean="0"/>
              <a:t> </a:t>
            </a:r>
            <a:r>
              <a:rPr lang="it-IT" dirty="0" err="1" smtClean="0"/>
              <a:t>dream</a:t>
            </a:r>
            <a:r>
              <a:rPr lang="it-IT" dirty="0" smtClean="0"/>
              <a:t>’ (II)</a:t>
            </a:r>
            <a:endParaRPr lang="it-IT" dirty="0"/>
          </a:p>
        </p:txBody>
      </p:sp>
      <p:sp>
        <p:nvSpPr>
          <p:cNvPr id="3" name="Segnaposto contenuto 2"/>
          <p:cNvSpPr>
            <a:spLocks noGrp="1"/>
          </p:cNvSpPr>
          <p:nvPr>
            <p:ph sz="quarter" idx="1"/>
          </p:nvPr>
        </p:nvSpPr>
        <p:spPr/>
        <p:txBody>
          <a:bodyPr/>
          <a:lstStyle/>
          <a:p>
            <a:r>
              <a:rPr lang="it-IT" b="1" i="1" u="sng" dirty="0" err="1" smtClean="0"/>
              <a:t>Kees</a:t>
            </a:r>
            <a:r>
              <a:rPr lang="it-IT" b="1" i="1" u="sng" dirty="0" smtClean="0"/>
              <a:t> </a:t>
            </a:r>
            <a:r>
              <a:rPr lang="it-IT" b="1" i="1" u="sng" dirty="0" err="1" smtClean="0"/>
              <a:t>Schuyt</a:t>
            </a:r>
            <a:r>
              <a:rPr lang="it-IT" b="1" i="1" u="sng" dirty="0" smtClean="0"/>
              <a:t>, </a:t>
            </a:r>
            <a:r>
              <a:rPr lang="it-IT" b="1" i="1" u="sng" dirty="0" err="1" smtClean="0"/>
              <a:t>Dutch</a:t>
            </a:r>
            <a:r>
              <a:rPr lang="it-IT" b="1" i="1" u="sng" dirty="0" smtClean="0"/>
              <a:t> </a:t>
            </a:r>
            <a:r>
              <a:rPr lang="it-IT" b="1" i="1" u="sng" dirty="0" err="1" smtClean="0"/>
              <a:t>sociologist</a:t>
            </a:r>
            <a:r>
              <a:rPr lang="it-IT" b="1" i="1" u="sng" dirty="0" smtClean="0"/>
              <a:t> and </a:t>
            </a:r>
            <a:r>
              <a:rPr lang="it-IT" b="1" i="1" u="sng" dirty="0" err="1" smtClean="0"/>
              <a:t>jurist</a:t>
            </a:r>
            <a:r>
              <a:rPr lang="it-IT" b="1" i="1" u="sng" dirty="0" smtClean="0"/>
              <a:t>, 1998:</a:t>
            </a:r>
          </a:p>
          <a:p>
            <a:pPr>
              <a:buNone/>
            </a:pPr>
            <a:r>
              <a:rPr lang="it-IT" dirty="0" err="1" smtClean="0"/>
              <a:t>Solidarity</a:t>
            </a:r>
            <a:r>
              <a:rPr lang="it-IT" dirty="0" smtClean="0"/>
              <a:t> </a:t>
            </a:r>
            <a:r>
              <a:rPr lang="it-IT" dirty="0" err="1" smtClean="0"/>
              <a:t>is</a:t>
            </a:r>
            <a:r>
              <a:rPr lang="it-IT" dirty="0" smtClean="0"/>
              <a:t> the head </a:t>
            </a:r>
            <a:r>
              <a:rPr lang="it-IT" dirty="0" err="1" smtClean="0"/>
              <a:t>of</a:t>
            </a:r>
            <a:r>
              <a:rPr lang="it-IT" dirty="0" smtClean="0"/>
              <a:t> the </a:t>
            </a:r>
            <a:r>
              <a:rPr lang="it-IT" dirty="0" err="1" smtClean="0"/>
              <a:t>three</a:t>
            </a:r>
            <a:r>
              <a:rPr lang="it-IT" dirty="0" smtClean="0"/>
              <a:t> </a:t>
            </a:r>
            <a:r>
              <a:rPr lang="it-IT" dirty="0" err="1" smtClean="0"/>
              <a:t>main</a:t>
            </a:r>
            <a:r>
              <a:rPr lang="it-IT" dirty="0" smtClean="0"/>
              <a:t> </a:t>
            </a:r>
            <a:r>
              <a:rPr lang="it-IT" dirty="0" err="1" smtClean="0"/>
              <a:t>principle</a:t>
            </a:r>
            <a:r>
              <a:rPr lang="it-IT" dirty="0" smtClean="0"/>
              <a:t> </a:t>
            </a:r>
            <a:r>
              <a:rPr lang="it-IT" dirty="0" err="1" smtClean="0"/>
              <a:t>of</a:t>
            </a:r>
            <a:r>
              <a:rPr lang="it-IT" dirty="0" smtClean="0"/>
              <a:t> a welfare State and </a:t>
            </a:r>
            <a:r>
              <a:rPr lang="it-IT" dirty="0" err="1" smtClean="0"/>
              <a:t>it</a:t>
            </a:r>
            <a:r>
              <a:rPr lang="it-IT" dirty="0" smtClean="0"/>
              <a:t> </a:t>
            </a:r>
            <a:r>
              <a:rPr lang="it-IT" dirty="0" err="1" smtClean="0"/>
              <a:t>is</a:t>
            </a:r>
            <a:r>
              <a:rPr lang="it-IT" dirty="0" smtClean="0"/>
              <a:t> </a:t>
            </a:r>
            <a:r>
              <a:rPr lang="it-IT" dirty="0" err="1" smtClean="0"/>
              <a:t>constituted</a:t>
            </a:r>
            <a:r>
              <a:rPr lang="it-IT" dirty="0" smtClean="0"/>
              <a:t> </a:t>
            </a:r>
            <a:r>
              <a:rPr lang="it-IT" dirty="0" err="1" smtClean="0"/>
              <a:t>as</a:t>
            </a:r>
            <a:r>
              <a:rPr lang="it-IT" dirty="0" smtClean="0"/>
              <a:t> a </a:t>
            </a:r>
            <a:r>
              <a:rPr lang="it-IT" dirty="0" err="1" smtClean="0"/>
              <a:t>norm</a:t>
            </a:r>
            <a:r>
              <a:rPr lang="it-IT" dirty="0" smtClean="0"/>
              <a:t> </a:t>
            </a:r>
            <a:r>
              <a:rPr lang="it-IT" dirty="0" err="1" smtClean="0"/>
              <a:t>that</a:t>
            </a:r>
            <a:r>
              <a:rPr lang="it-IT" dirty="0" smtClean="0"/>
              <a:t> </a:t>
            </a:r>
            <a:r>
              <a:rPr lang="it-IT" dirty="0" err="1" smtClean="0"/>
              <a:t>requires</a:t>
            </a:r>
            <a:r>
              <a:rPr lang="it-IT" dirty="0" smtClean="0"/>
              <a:t> </a:t>
            </a:r>
            <a:r>
              <a:rPr lang="it-IT" dirty="0" err="1" smtClean="0"/>
              <a:t>that</a:t>
            </a:r>
            <a:r>
              <a:rPr lang="it-IT" dirty="0" smtClean="0"/>
              <a:t>: </a:t>
            </a:r>
            <a:r>
              <a:rPr lang="it-IT" i="1" dirty="0" smtClean="0"/>
              <a:t>“</a:t>
            </a:r>
            <a:r>
              <a:rPr lang="it-IT" i="1" dirty="0" err="1" smtClean="0"/>
              <a:t>Nobody</a:t>
            </a:r>
            <a:r>
              <a:rPr lang="it-IT" i="1" dirty="0" smtClean="0"/>
              <a:t> </a:t>
            </a:r>
            <a:r>
              <a:rPr lang="it-IT" i="1" dirty="0" err="1" smtClean="0"/>
              <a:t>should</a:t>
            </a:r>
            <a:r>
              <a:rPr lang="it-IT" i="1" dirty="0" smtClean="0"/>
              <a:t> </a:t>
            </a:r>
            <a:r>
              <a:rPr lang="it-IT" i="1" dirty="0" err="1" smtClean="0"/>
              <a:t>drop</a:t>
            </a:r>
            <a:r>
              <a:rPr lang="it-IT" i="1" dirty="0" smtClean="0"/>
              <a:t> </a:t>
            </a:r>
            <a:r>
              <a:rPr lang="it-IT" i="1" dirty="0" err="1" smtClean="0"/>
              <a:t>below</a:t>
            </a:r>
            <a:r>
              <a:rPr lang="it-IT" i="1" dirty="0" smtClean="0"/>
              <a:t> </a:t>
            </a:r>
            <a:r>
              <a:rPr lang="it-IT" b="1" i="1" dirty="0" smtClean="0"/>
              <a:t>the </a:t>
            </a:r>
            <a:r>
              <a:rPr lang="it-IT" b="1" i="1" dirty="0" err="1" smtClean="0"/>
              <a:t>level</a:t>
            </a:r>
            <a:r>
              <a:rPr lang="it-IT" b="1" i="1" dirty="0" smtClean="0"/>
              <a:t> </a:t>
            </a:r>
            <a:r>
              <a:rPr lang="it-IT" b="1" i="1" dirty="0" err="1" smtClean="0"/>
              <a:t>necessary</a:t>
            </a:r>
            <a:r>
              <a:rPr lang="it-IT" b="1" i="1" dirty="0" smtClean="0"/>
              <a:t> </a:t>
            </a:r>
            <a:r>
              <a:rPr lang="it-IT" b="1" i="1" dirty="0" err="1" smtClean="0"/>
              <a:t>for</a:t>
            </a:r>
            <a:r>
              <a:rPr lang="it-IT" b="1" i="1" dirty="0" smtClean="0"/>
              <a:t> a </a:t>
            </a:r>
            <a:r>
              <a:rPr lang="it-IT" b="1" i="1" dirty="0" err="1" smtClean="0"/>
              <a:t>decent</a:t>
            </a:r>
            <a:r>
              <a:rPr lang="it-IT" b="1" i="1" dirty="0" smtClean="0"/>
              <a:t> </a:t>
            </a:r>
            <a:r>
              <a:rPr lang="it-IT" b="1" i="1" dirty="0" err="1" smtClean="0"/>
              <a:t>existence</a:t>
            </a:r>
            <a:r>
              <a:rPr lang="it-IT" i="1" dirty="0" smtClean="0"/>
              <a:t> in a free society”.</a:t>
            </a:r>
          </a:p>
          <a:p>
            <a:pPr>
              <a:buNone/>
            </a:pPr>
            <a:endParaRPr lang="it-IT" i="1" dirty="0" smtClean="0"/>
          </a:p>
          <a:p>
            <a:pPr>
              <a:buNone/>
            </a:pPr>
            <a:r>
              <a:rPr lang="it-IT" i="1" dirty="0" smtClean="0"/>
              <a:t>VS   UNITED STATES MODEL</a:t>
            </a:r>
            <a:endParaRPr lang="it-IT" i="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‘The </a:t>
            </a:r>
            <a:r>
              <a:rPr lang="it-IT" dirty="0" err="1" smtClean="0"/>
              <a:t>European</a:t>
            </a:r>
            <a:r>
              <a:rPr lang="it-IT" dirty="0" smtClean="0"/>
              <a:t> </a:t>
            </a:r>
            <a:r>
              <a:rPr lang="it-IT" dirty="0" err="1" smtClean="0"/>
              <a:t>dream</a:t>
            </a:r>
            <a:r>
              <a:rPr lang="it-IT" dirty="0" smtClean="0"/>
              <a:t>’ (III)</a:t>
            </a:r>
            <a:endParaRPr lang="it-IT" dirty="0"/>
          </a:p>
        </p:txBody>
      </p:sp>
      <p:sp>
        <p:nvSpPr>
          <p:cNvPr id="3" name="Segnaposto contenuto 2"/>
          <p:cNvSpPr>
            <a:spLocks noGrp="1"/>
          </p:cNvSpPr>
          <p:nvPr>
            <p:ph sz="quarter" idx="1"/>
          </p:nvPr>
        </p:nvSpPr>
        <p:spPr>
          <a:xfrm>
            <a:off x="301752" y="1527048"/>
            <a:ext cx="8662736" cy="4572000"/>
          </a:xfrm>
        </p:spPr>
        <p:txBody>
          <a:bodyPr>
            <a:normAutofit fontScale="62500" lnSpcReduction="20000"/>
          </a:bodyPr>
          <a:lstStyle/>
          <a:p>
            <a:r>
              <a:rPr lang="it-IT" sz="3800" b="1" i="1" u="sng" dirty="0" smtClean="0"/>
              <a:t>Martin </a:t>
            </a:r>
            <a:r>
              <a:rPr lang="it-IT" sz="3800" b="1" i="1" u="sng" dirty="0" err="1" smtClean="0"/>
              <a:t>Schultz</a:t>
            </a:r>
            <a:r>
              <a:rPr lang="it-IT" sz="3800" b="1" i="1" u="sng" dirty="0" smtClean="0"/>
              <a:t>, </a:t>
            </a:r>
            <a:r>
              <a:rPr lang="it-IT" sz="3800" b="1" i="1" u="sng" dirty="0" err="1" smtClean="0"/>
              <a:t>President</a:t>
            </a:r>
            <a:r>
              <a:rPr lang="it-IT" sz="3800" b="1" i="1" u="sng" dirty="0" smtClean="0"/>
              <a:t> </a:t>
            </a:r>
            <a:r>
              <a:rPr lang="it-IT" sz="3800" b="1" i="1" u="sng" dirty="0" err="1" smtClean="0"/>
              <a:t>of</a:t>
            </a:r>
            <a:r>
              <a:rPr lang="it-IT" sz="3800" b="1" i="1" u="sng" dirty="0" smtClean="0"/>
              <a:t> the </a:t>
            </a:r>
            <a:r>
              <a:rPr lang="it-IT" sz="3800" b="1" i="1" u="sng" dirty="0" err="1" smtClean="0"/>
              <a:t>European</a:t>
            </a:r>
            <a:r>
              <a:rPr lang="it-IT" sz="3800" b="1" i="1" u="sng" dirty="0" smtClean="0"/>
              <a:t> </a:t>
            </a:r>
            <a:r>
              <a:rPr lang="it-IT" sz="3800" b="1" i="1" u="sng" dirty="0" err="1" smtClean="0"/>
              <a:t>Parliament</a:t>
            </a:r>
            <a:r>
              <a:rPr lang="it-IT" sz="3800" b="1" i="1" u="sng" dirty="0" smtClean="0"/>
              <a:t>, 22nd May 2013</a:t>
            </a:r>
            <a:r>
              <a:rPr lang="it-IT" dirty="0" smtClean="0"/>
              <a:t>:</a:t>
            </a:r>
          </a:p>
          <a:p>
            <a:endParaRPr lang="it-IT" dirty="0" smtClean="0"/>
          </a:p>
          <a:p>
            <a:pPr>
              <a:buNone/>
            </a:pPr>
            <a:r>
              <a:rPr lang="it-IT" dirty="0" smtClean="0"/>
              <a:t>“</a:t>
            </a:r>
            <a:r>
              <a:rPr lang="en-GB" b="1" i="1" dirty="0" smtClean="0"/>
              <a:t>Public support </a:t>
            </a:r>
            <a:r>
              <a:rPr lang="en-GB" i="1" dirty="0" smtClean="0"/>
              <a:t>for the </a:t>
            </a:r>
            <a:r>
              <a:rPr lang="en-GB" b="1" i="1" dirty="0" smtClean="0"/>
              <a:t>European integration process </a:t>
            </a:r>
            <a:r>
              <a:rPr lang="en-GB" i="1" dirty="0" smtClean="0"/>
              <a:t>has never been as weak as it is today. For one reason or another, people in all the EU Member States currently have the impression that they are </a:t>
            </a:r>
            <a:r>
              <a:rPr lang="en-GB" b="1" i="1" dirty="0" smtClean="0"/>
              <a:t>being treated unfairly</a:t>
            </a:r>
            <a:r>
              <a:rPr lang="en-GB" i="1" dirty="0" smtClean="0"/>
              <a:t>. It is still the case, however, that we have to act together if we want to win back trust in the EU and support for the idea </a:t>
            </a:r>
            <a:r>
              <a:rPr lang="en-GB" b="1" i="1" dirty="0" smtClean="0"/>
              <a:t>that the EU is a community of States established in a spirit of solidarity</a:t>
            </a:r>
            <a:r>
              <a:rPr lang="en-GB" i="1" dirty="0" smtClean="0"/>
              <a:t>, to be demonstrated both within those </a:t>
            </a:r>
            <a:r>
              <a:rPr lang="en-GB" b="1" i="1" dirty="0" smtClean="0"/>
              <a:t>States</a:t>
            </a:r>
            <a:r>
              <a:rPr lang="en-GB" i="1" dirty="0" smtClean="0"/>
              <a:t> and among their </a:t>
            </a:r>
            <a:r>
              <a:rPr lang="en-GB" b="1" i="1" dirty="0" smtClean="0"/>
              <a:t>peoples</a:t>
            </a:r>
            <a:r>
              <a:rPr lang="en-GB" i="1" dirty="0" smtClean="0"/>
              <a:t>. Robert Schuman coined the term ‘</a:t>
            </a:r>
            <a:r>
              <a:rPr lang="en-GB" b="1" i="1" dirty="0" smtClean="0"/>
              <a:t>de facto solidarity</a:t>
            </a:r>
            <a:r>
              <a:rPr lang="en-GB" i="1" dirty="0" smtClean="0"/>
              <a:t>’ to describe the principle which underpinned the foundation of the European Community.</a:t>
            </a:r>
            <a:endParaRPr lang="it-IT" i="1" dirty="0" smtClean="0"/>
          </a:p>
          <a:p>
            <a:pPr>
              <a:buNone/>
            </a:pPr>
            <a:endParaRPr lang="it-IT" i="1" dirty="0" smtClean="0"/>
          </a:p>
          <a:p>
            <a:r>
              <a:rPr lang="en-GB" i="1" dirty="0" smtClean="0"/>
              <a:t>We can win back trust if we produce quick, tangible results in two areas: in </a:t>
            </a:r>
            <a:r>
              <a:rPr lang="en-GB" i="1" u="sng" dirty="0" smtClean="0"/>
              <a:t>the fight against youth unemployment</a:t>
            </a:r>
            <a:r>
              <a:rPr lang="en-GB" i="1" dirty="0" smtClean="0"/>
              <a:t>, and in the fight against tax fraud and financial crime.</a:t>
            </a:r>
            <a:endParaRPr lang="it-IT" i="1" dirty="0" smtClean="0"/>
          </a:p>
          <a:p>
            <a:pPr>
              <a:buNone/>
            </a:pPr>
            <a:r>
              <a:rPr lang="en-GB" i="1" dirty="0" smtClean="0"/>
              <a:t> </a:t>
            </a:r>
            <a:endParaRPr lang="it-IT" i="1" dirty="0" smtClean="0"/>
          </a:p>
          <a:p>
            <a:r>
              <a:rPr lang="en-GB" i="1" dirty="0" smtClean="0"/>
              <a:t>In Germany you often hear people say that ‘the Member States need to do their homework’. Together, here today, we must do our homework if we want to win back people’s trust. We can do that if we are prepared to demonstrate ‘</a:t>
            </a:r>
            <a:r>
              <a:rPr lang="en-GB" b="1" i="1" dirty="0" smtClean="0"/>
              <a:t>de facto solidarity’ with young Europeans</a:t>
            </a:r>
            <a:r>
              <a:rPr lang="en-GB" dirty="0" smtClean="0"/>
              <a:t>.</a:t>
            </a:r>
            <a:endParaRPr lang="it-IT" dirty="0" smtClean="0"/>
          </a:p>
          <a:p>
            <a:endParaRPr lang="it-IT"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‘The </a:t>
            </a:r>
            <a:r>
              <a:rPr lang="it-IT" dirty="0" err="1" smtClean="0"/>
              <a:t>European</a:t>
            </a:r>
            <a:r>
              <a:rPr lang="it-IT" dirty="0" smtClean="0"/>
              <a:t> </a:t>
            </a:r>
            <a:r>
              <a:rPr lang="it-IT" dirty="0" err="1" smtClean="0"/>
              <a:t>dream</a:t>
            </a:r>
            <a:r>
              <a:rPr lang="it-IT" dirty="0" smtClean="0"/>
              <a:t>’ (IV)</a:t>
            </a:r>
            <a:endParaRPr lang="it-IT" dirty="0"/>
          </a:p>
        </p:txBody>
      </p:sp>
      <p:sp>
        <p:nvSpPr>
          <p:cNvPr id="3" name="Segnaposto contenuto 2"/>
          <p:cNvSpPr>
            <a:spLocks noGrp="1"/>
          </p:cNvSpPr>
          <p:nvPr>
            <p:ph sz="quarter" idx="1"/>
          </p:nvPr>
        </p:nvSpPr>
        <p:spPr/>
        <p:txBody>
          <a:bodyPr>
            <a:normAutofit fontScale="70000" lnSpcReduction="20000"/>
          </a:bodyPr>
          <a:lstStyle/>
          <a:p>
            <a:pPr algn="just"/>
            <a:r>
              <a:rPr lang="en-GB" i="1" dirty="0" smtClean="0"/>
              <a:t>I say this because the situation at the moment is disastrous. In many parts of Europe, young people quite simply have no hope of finding a job. </a:t>
            </a:r>
            <a:r>
              <a:rPr lang="en-GB" b="1" i="1" dirty="0" smtClean="0"/>
              <a:t>In Spain, more than one young person in two is unemployed</a:t>
            </a:r>
            <a:r>
              <a:rPr lang="en-GB" i="1" dirty="0" smtClean="0"/>
              <a:t>, and the figures for the Greek labour market are just as alarming: in that country, almost two-thirds of young people have no job. </a:t>
            </a:r>
            <a:r>
              <a:rPr lang="en-GB" b="1" i="1" dirty="0" smtClean="0"/>
              <a:t>Throughout Europe, unemployment stands at record high levels</a:t>
            </a:r>
            <a:r>
              <a:rPr lang="en-GB" i="1" dirty="0" smtClean="0"/>
              <a:t>.</a:t>
            </a:r>
            <a:endParaRPr lang="it-IT" i="1" dirty="0" smtClean="0"/>
          </a:p>
          <a:p>
            <a:pPr algn="just">
              <a:buNone/>
            </a:pPr>
            <a:endParaRPr lang="it-IT" i="1" dirty="0" smtClean="0"/>
          </a:p>
          <a:p>
            <a:pPr algn="just"/>
            <a:r>
              <a:rPr lang="en-GB" i="1" dirty="0" smtClean="0"/>
              <a:t>Young people are paying with their life chances for a crisis for which they are in no way responsible. It is scandalous that we may soon be forced to watch as a lost generation grows up in our midst, on the richest continent in the world. These young people are being cheated of their futures, and the impact on the fabric of our societies is potentially catastrophic. We must at long last recognise the fact that young people are at least as systemically relevant as the banks. </a:t>
            </a:r>
            <a:r>
              <a:rPr lang="en-GB" b="1" i="1" dirty="0" smtClean="0"/>
              <a:t>Putting off a concerted effort to address the problem of youth unemployment will merely make the situation worse</a:t>
            </a:r>
            <a:r>
              <a:rPr lang="en-GB" i="1" dirty="0" smtClean="0"/>
              <a:t>. </a:t>
            </a:r>
            <a:r>
              <a:rPr lang="en-GB" b="1" i="1" u="sng" dirty="0" smtClean="0"/>
              <a:t>We</a:t>
            </a:r>
            <a:r>
              <a:rPr lang="en-GB" i="1" dirty="0" smtClean="0"/>
              <a:t> </a:t>
            </a:r>
            <a:r>
              <a:rPr lang="en-GB" b="1" i="1" dirty="0" smtClean="0"/>
              <a:t>must act now</a:t>
            </a:r>
            <a:r>
              <a:rPr lang="it-IT" i="1" dirty="0" smtClean="0"/>
              <a:t>”.</a:t>
            </a:r>
          </a:p>
          <a:p>
            <a:endParaRPr lang="it-IT"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Issue</a:t>
            </a:r>
            <a:r>
              <a:rPr lang="it-IT" dirty="0" smtClean="0"/>
              <a:t> n. 3 (a)</a:t>
            </a:r>
            <a:endParaRPr lang="it-IT" dirty="0"/>
          </a:p>
        </p:txBody>
      </p:sp>
      <p:sp>
        <p:nvSpPr>
          <p:cNvPr id="3" name="Segnaposto contenuto 2"/>
          <p:cNvSpPr>
            <a:spLocks noGrp="1"/>
          </p:cNvSpPr>
          <p:nvPr>
            <p:ph sz="quarter" idx="1"/>
          </p:nvPr>
        </p:nvSpPr>
        <p:spPr/>
        <p:txBody>
          <a:bodyPr>
            <a:normAutofit fontScale="92500" lnSpcReduction="10000"/>
          </a:bodyPr>
          <a:lstStyle/>
          <a:p>
            <a:r>
              <a:rPr lang="en-US" b="1" dirty="0" smtClean="0">
                <a:solidFill>
                  <a:schemeClr val="accent1">
                    <a:lumMod val="50000"/>
                  </a:schemeClr>
                </a:solidFill>
              </a:rPr>
              <a:t>The principle of EU solidarity</a:t>
            </a:r>
            <a:r>
              <a:rPr lang="en-US" dirty="0" smtClean="0"/>
              <a:t>: </a:t>
            </a:r>
          </a:p>
          <a:p>
            <a:pPr>
              <a:buNone/>
            </a:pPr>
            <a:r>
              <a:rPr lang="en-US" dirty="0" smtClean="0"/>
              <a:t>    Is solidarity between States or citizens? Aren’t we all ‘European’ citizens? Which is the difference with the ‘national’ citizenship?  </a:t>
            </a:r>
            <a:endParaRPr lang="it-IT" dirty="0" smtClean="0"/>
          </a:p>
          <a:p>
            <a:endParaRPr lang="it-IT" dirty="0" smtClean="0"/>
          </a:p>
          <a:p>
            <a:endParaRPr lang="it-IT" dirty="0" smtClean="0"/>
          </a:p>
          <a:p>
            <a:r>
              <a:rPr lang="it-IT" dirty="0" smtClean="0"/>
              <a:t>EU </a:t>
            </a:r>
            <a:r>
              <a:rPr lang="it-IT" dirty="0" err="1" smtClean="0"/>
              <a:t>as</a:t>
            </a:r>
            <a:r>
              <a:rPr lang="it-IT" dirty="0" smtClean="0"/>
              <a:t> a system </a:t>
            </a:r>
            <a:r>
              <a:rPr lang="it-IT" dirty="0" err="1" smtClean="0"/>
              <a:t>that</a:t>
            </a:r>
            <a:r>
              <a:rPr lang="en-US" dirty="0" smtClean="0"/>
              <a:t> provides a high economic integration but also a growing legal regulation and human rights protection;</a:t>
            </a:r>
          </a:p>
          <a:p>
            <a:pPr>
              <a:buNone/>
            </a:pPr>
            <a:endParaRPr lang="en-US" dirty="0" smtClean="0"/>
          </a:p>
          <a:p>
            <a:r>
              <a:rPr lang="en-US" dirty="0" smtClean="0"/>
              <a:t>Concept of </a:t>
            </a:r>
            <a:r>
              <a:rPr lang="en-US" b="1" dirty="0" smtClean="0">
                <a:solidFill>
                  <a:schemeClr val="accent1">
                    <a:lumMod val="50000"/>
                  </a:schemeClr>
                </a:solidFill>
              </a:rPr>
              <a:t>EU identity and EU </a:t>
            </a:r>
            <a:r>
              <a:rPr lang="en-US" b="1" i="1" dirty="0" smtClean="0">
                <a:solidFill>
                  <a:schemeClr val="accent1">
                    <a:lumMod val="50000"/>
                  </a:schemeClr>
                </a:solidFill>
              </a:rPr>
              <a:t>demos</a:t>
            </a:r>
            <a:r>
              <a:rPr lang="en-US" dirty="0" smtClean="0"/>
              <a:t>;</a:t>
            </a:r>
          </a:p>
          <a:p>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CONCLUSIONS</a:t>
            </a:r>
            <a:endParaRPr lang="it-IT" dirty="0"/>
          </a:p>
        </p:txBody>
      </p:sp>
      <p:sp>
        <p:nvSpPr>
          <p:cNvPr id="3" name="Segnaposto contenuto 2"/>
          <p:cNvSpPr>
            <a:spLocks noGrp="1"/>
          </p:cNvSpPr>
          <p:nvPr>
            <p:ph sz="quarter" idx="1"/>
          </p:nvPr>
        </p:nvSpPr>
        <p:spPr/>
        <p:txBody>
          <a:bodyPr>
            <a:normAutofit lnSpcReduction="10000"/>
          </a:bodyPr>
          <a:lstStyle/>
          <a:p>
            <a:pPr>
              <a:buNone/>
            </a:pPr>
            <a:r>
              <a:rPr lang="it-IT" dirty="0" err="1" smtClean="0">
                <a:solidFill>
                  <a:schemeClr val="accent1">
                    <a:lumMod val="50000"/>
                  </a:schemeClr>
                </a:solidFill>
                <a:effectLst>
                  <a:outerShdw blurRad="38100" dist="38100" dir="2700000" algn="tl">
                    <a:srgbClr val="000000">
                      <a:alpha val="43137"/>
                    </a:srgbClr>
                  </a:outerShdw>
                </a:effectLst>
              </a:rPr>
              <a:t>Human</a:t>
            </a:r>
            <a:r>
              <a:rPr lang="it-IT" dirty="0" smtClean="0">
                <a:solidFill>
                  <a:schemeClr val="accent1">
                    <a:lumMod val="50000"/>
                  </a:schemeClr>
                </a:solidFill>
                <a:effectLst>
                  <a:outerShdw blurRad="38100" dist="38100" dir="2700000" algn="tl">
                    <a:srgbClr val="000000">
                      <a:alpha val="43137"/>
                    </a:srgbClr>
                  </a:outerShdw>
                </a:effectLst>
              </a:rPr>
              <a:t> </a:t>
            </a:r>
            <a:r>
              <a:rPr lang="it-IT" dirty="0" err="1" smtClean="0">
                <a:solidFill>
                  <a:schemeClr val="accent1">
                    <a:lumMod val="50000"/>
                  </a:schemeClr>
                </a:solidFill>
                <a:effectLst>
                  <a:outerShdw blurRad="38100" dist="38100" dir="2700000" algn="tl">
                    <a:srgbClr val="000000">
                      <a:alpha val="43137"/>
                    </a:srgbClr>
                  </a:outerShdw>
                </a:effectLst>
              </a:rPr>
              <a:t>rights</a:t>
            </a:r>
            <a:r>
              <a:rPr lang="it-IT" dirty="0" smtClean="0">
                <a:solidFill>
                  <a:schemeClr val="accent1">
                    <a:lumMod val="50000"/>
                  </a:schemeClr>
                </a:solidFill>
                <a:effectLst>
                  <a:outerShdw blurRad="38100" dist="38100" dir="2700000" algn="tl">
                    <a:srgbClr val="000000">
                      <a:alpha val="43137"/>
                    </a:srgbClr>
                  </a:outerShdw>
                </a:effectLst>
              </a:rPr>
              <a:t> </a:t>
            </a:r>
            <a:r>
              <a:rPr lang="it-IT" dirty="0" err="1" smtClean="0">
                <a:solidFill>
                  <a:schemeClr val="accent1">
                    <a:lumMod val="50000"/>
                  </a:schemeClr>
                </a:solidFill>
                <a:effectLst>
                  <a:outerShdw blurRad="38100" dist="38100" dir="2700000" algn="tl">
                    <a:srgbClr val="000000">
                      <a:alpha val="43137"/>
                    </a:srgbClr>
                  </a:outerShdw>
                </a:effectLst>
              </a:rPr>
              <a:t>as</a:t>
            </a:r>
            <a:r>
              <a:rPr lang="it-IT" dirty="0" smtClean="0">
                <a:solidFill>
                  <a:schemeClr val="accent1">
                    <a:lumMod val="50000"/>
                  </a:schemeClr>
                </a:solidFill>
                <a:effectLst>
                  <a:outerShdw blurRad="38100" dist="38100" dir="2700000" algn="tl">
                    <a:srgbClr val="000000">
                      <a:alpha val="43137"/>
                    </a:srgbClr>
                  </a:outerShdw>
                </a:effectLst>
              </a:rPr>
              <a:t> ‘Universal </a:t>
            </a:r>
            <a:r>
              <a:rPr lang="it-IT" dirty="0" err="1" smtClean="0">
                <a:solidFill>
                  <a:schemeClr val="accent1">
                    <a:lumMod val="50000"/>
                  </a:schemeClr>
                </a:solidFill>
                <a:effectLst>
                  <a:outerShdw blurRad="38100" dist="38100" dir="2700000" algn="tl">
                    <a:srgbClr val="000000">
                      <a:alpha val="43137"/>
                    </a:srgbClr>
                  </a:outerShdw>
                </a:effectLst>
              </a:rPr>
              <a:t>Rights</a:t>
            </a:r>
            <a:r>
              <a:rPr lang="it-IT" dirty="0" smtClean="0">
                <a:solidFill>
                  <a:schemeClr val="accent1">
                    <a:lumMod val="50000"/>
                  </a:schemeClr>
                </a:solidFill>
                <a:effectLst>
                  <a:outerShdw blurRad="38100" dist="38100" dir="2700000" algn="tl">
                    <a:srgbClr val="000000">
                      <a:alpha val="43137"/>
                    </a:srgbClr>
                  </a:outerShdw>
                </a:effectLst>
              </a:rPr>
              <a:t>’: </a:t>
            </a:r>
            <a:r>
              <a:rPr lang="it-IT" dirty="0" err="1" smtClean="0"/>
              <a:t>an</a:t>
            </a:r>
            <a:r>
              <a:rPr lang="it-IT" dirty="0" smtClean="0"/>
              <a:t> ‘</a:t>
            </a:r>
            <a:r>
              <a:rPr lang="it-IT" dirty="0" err="1" smtClean="0"/>
              <a:t>European</a:t>
            </a:r>
            <a:r>
              <a:rPr lang="it-IT" dirty="0" smtClean="0"/>
              <a:t> </a:t>
            </a:r>
            <a:r>
              <a:rPr lang="it-IT" dirty="0" err="1" smtClean="0"/>
              <a:t>dimension</a:t>
            </a:r>
            <a:r>
              <a:rPr lang="it-IT" dirty="0" smtClean="0"/>
              <a:t>’ </a:t>
            </a:r>
            <a:r>
              <a:rPr lang="it-IT" dirty="0" err="1" smtClean="0"/>
              <a:t>sholdn</a:t>
            </a:r>
            <a:r>
              <a:rPr lang="it-IT" dirty="0" smtClean="0"/>
              <a:t>’t </a:t>
            </a:r>
            <a:r>
              <a:rPr lang="it-IT" dirty="0" err="1" smtClean="0"/>
              <a:t>be</a:t>
            </a:r>
            <a:r>
              <a:rPr lang="it-IT" dirty="0" smtClean="0"/>
              <a:t> </a:t>
            </a:r>
            <a:r>
              <a:rPr lang="it-IT" dirty="0" err="1" smtClean="0"/>
              <a:t>included</a:t>
            </a:r>
            <a:r>
              <a:rPr lang="it-IT" dirty="0" smtClean="0"/>
              <a:t>?</a:t>
            </a:r>
          </a:p>
          <a:p>
            <a:pPr>
              <a:buNone/>
            </a:pPr>
            <a:endParaRPr lang="it-IT" dirty="0" smtClean="0"/>
          </a:p>
          <a:p>
            <a:pPr>
              <a:buNone/>
            </a:pPr>
            <a:r>
              <a:rPr lang="it-IT" dirty="0" err="1" smtClean="0">
                <a:solidFill>
                  <a:schemeClr val="accent1">
                    <a:lumMod val="50000"/>
                  </a:schemeClr>
                </a:solidFill>
                <a:effectLst>
                  <a:outerShdw blurRad="38100" dist="38100" dir="2700000" algn="tl">
                    <a:srgbClr val="000000">
                      <a:alpha val="43137"/>
                    </a:srgbClr>
                  </a:outerShdw>
                </a:effectLst>
              </a:rPr>
              <a:t>Comparison</a:t>
            </a:r>
            <a:r>
              <a:rPr lang="it-IT" dirty="0" smtClean="0">
                <a:solidFill>
                  <a:schemeClr val="accent1">
                    <a:lumMod val="50000"/>
                  </a:schemeClr>
                </a:solidFill>
                <a:effectLst>
                  <a:outerShdw blurRad="38100" dist="38100" dir="2700000" algn="tl">
                    <a:srgbClr val="000000">
                      <a:alpha val="43137"/>
                    </a:srgbClr>
                  </a:outerShdw>
                </a:effectLst>
              </a:rPr>
              <a:t> </a:t>
            </a:r>
            <a:r>
              <a:rPr lang="it-IT" dirty="0" err="1" smtClean="0">
                <a:solidFill>
                  <a:schemeClr val="accent1">
                    <a:lumMod val="50000"/>
                  </a:schemeClr>
                </a:solidFill>
                <a:effectLst>
                  <a:outerShdw blurRad="38100" dist="38100" dir="2700000" algn="tl">
                    <a:srgbClr val="000000">
                      <a:alpha val="43137"/>
                    </a:srgbClr>
                  </a:outerShdw>
                </a:effectLst>
              </a:rPr>
              <a:t>with</a:t>
            </a:r>
            <a:r>
              <a:rPr lang="it-IT" dirty="0" smtClean="0">
                <a:solidFill>
                  <a:schemeClr val="accent1">
                    <a:lumMod val="50000"/>
                  </a:schemeClr>
                </a:solidFill>
                <a:effectLst>
                  <a:outerShdw blurRad="38100" dist="38100" dir="2700000" algn="tl">
                    <a:srgbClr val="000000">
                      <a:alpha val="43137"/>
                    </a:srgbClr>
                  </a:outerShdw>
                </a:effectLst>
              </a:rPr>
              <a:t> </a:t>
            </a:r>
            <a:r>
              <a:rPr lang="it-IT" dirty="0" err="1" smtClean="0">
                <a:solidFill>
                  <a:schemeClr val="accent1">
                    <a:lumMod val="50000"/>
                  </a:schemeClr>
                </a:solidFill>
                <a:effectLst>
                  <a:outerShdw blurRad="38100" dist="38100" dir="2700000" algn="tl">
                    <a:srgbClr val="000000">
                      <a:alpha val="43137"/>
                    </a:srgbClr>
                  </a:outerShdw>
                </a:effectLst>
              </a:rPr>
              <a:t>other</a:t>
            </a:r>
            <a:r>
              <a:rPr lang="it-IT" dirty="0" smtClean="0">
                <a:solidFill>
                  <a:schemeClr val="accent1">
                    <a:lumMod val="50000"/>
                  </a:schemeClr>
                </a:solidFill>
                <a:effectLst>
                  <a:outerShdw blurRad="38100" dist="38100" dir="2700000" algn="tl">
                    <a:srgbClr val="000000">
                      <a:alpha val="43137"/>
                    </a:srgbClr>
                  </a:outerShdw>
                </a:effectLst>
              </a:rPr>
              <a:t> </a:t>
            </a:r>
            <a:r>
              <a:rPr lang="it-IT" dirty="0" err="1" smtClean="0">
                <a:solidFill>
                  <a:schemeClr val="accent1">
                    <a:lumMod val="50000"/>
                  </a:schemeClr>
                </a:solidFill>
                <a:effectLst>
                  <a:outerShdw blurRad="38100" dist="38100" dir="2700000" algn="tl">
                    <a:srgbClr val="000000">
                      <a:alpha val="43137"/>
                    </a:srgbClr>
                  </a:outerShdw>
                </a:effectLst>
              </a:rPr>
              <a:t>federal</a:t>
            </a:r>
            <a:r>
              <a:rPr lang="it-IT" dirty="0" smtClean="0">
                <a:solidFill>
                  <a:schemeClr val="accent1">
                    <a:lumMod val="50000"/>
                  </a:schemeClr>
                </a:solidFill>
                <a:effectLst>
                  <a:outerShdw blurRad="38100" dist="38100" dir="2700000" algn="tl">
                    <a:srgbClr val="000000">
                      <a:alpha val="43137"/>
                    </a:srgbClr>
                  </a:outerShdw>
                </a:effectLst>
              </a:rPr>
              <a:t> </a:t>
            </a:r>
            <a:r>
              <a:rPr lang="it-IT" dirty="0" err="1" smtClean="0">
                <a:solidFill>
                  <a:schemeClr val="accent1">
                    <a:lumMod val="50000"/>
                  </a:schemeClr>
                </a:solidFill>
                <a:effectLst>
                  <a:outerShdw blurRad="38100" dist="38100" dir="2700000" algn="tl">
                    <a:srgbClr val="000000">
                      <a:alpha val="43137"/>
                    </a:srgbClr>
                  </a:outerShdw>
                </a:effectLst>
              </a:rPr>
              <a:t>systems</a:t>
            </a:r>
            <a:r>
              <a:rPr lang="it-IT" dirty="0" smtClean="0"/>
              <a:t>: </a:t>
            </a:r>
            <a:r>
              <a:rPr lang="it-IT" dirty="0" err="1" smtClean="0"/>
              <a:t>which</a:t>
            </a:r>
            <a:r>
              <a:rPr lang="it-IT" dirty="0" smtClean="0"/>
              <a:t> are the </a:t>
            </a:r>
            <a:r>
              <a:rPr lang="it-IT" dirty="0" err="1" smtClean="0"/>
              <a:t>consequences</a:t>
            </a:r>
            <a:r>
              <a:rPr lang="it-IT" dirty="0" smtClean="0"/>
              <a:t> </a:t>
            </a:r>
            <a:r>
              <a:rPr lang="it-IT" dirty="0" err="1" smtClean="0"/>
              <a:t>of</a:t>
            </a:r>
            <a:r>
              <a:rPr lang="it-IT" dirty="0" smtClean="0"/>
              <a:t> a ‘</a:t>
            </a:r>
            <a:r>
              <a:rPr lang="it-IT" dirty="0" err="1" smtClean="0"/>
              <a:t>federal</a:t>
            </a:r>
            <a:r>
              <a:rPr lang="it-IT" dirty="0" smtClean="0"/>
              <a:t> </a:t>
            </a:r>
            <a:r>
              <a:rPr lang="it-IT" dirty="0" err="1" smtClean="0"/>
              <a:t>protection</a:t>
            </a:r>
            <a:r>
              <a:rPr lang="it-IT" dirty="0" smtClean="0"/>
              <a:t>’ </a:t>
            </a:r>
            <a:r>
              <a:rPr lang="it-IT" dirty="0" err="1" smtClean="0"/>
              <a:t>of</a:t>
            </a:r>
            <a:r>
              <a:rPr lang="it-IT" dirty="0" smtClean="0"/>
              <a:t> </a:t>
            </a:r>
            <a:r>
              <a:rPr lang="it-IT" dirty="0" err="1" smtClean="0"/>
              <a:t>human</a:t>
            </a:r>
            <a:r>
              <a:rPr lang="it-IT" dirty="0" smtClean="0"/>
              <a:t> </a:t>
            </a:r>
            <a:r>
              <a:rPr lang="it-IT" dirty="0" err="1" smtClean="0"/>
              <a:t>rights</a:t>
            </a:r>
            <a:r>
              <a:rPr lang="it-IT" dirty="0" smtClean="0"/>
              <a:t>?</a:t>
            </a:r>
          </a:p>
          <a:p>
            <a:pPr>
              <a:buNone/>
            </a:pPr>
            <a:endParaRPr lang="it-IT" dirty="0" smtClean="0"/>
          </a:p>
          <a:p>
            <a:pPr>
              <a:buNone/>
            </a:pPr>
            <a:r>
              <a:rPr lang="it-IT" dirty="0" err="1" smtClean="0">
                <a:solidFill>
                  <a:schemeClr val="accent1">
                    <a:lumMod val="50000"/>
                  </a:schemeClr>
                </a:solidFill>
                <a:effectLst>
                  <a:outerShdw blurRad="38100" dist="38100" dir="2700000" algn="tl">
                    <a:srgbClr val="000000">
                      <a:alpha val="43137"/>
                    </a:srgbClr>
                  </a:outerShdw>
                </a:effectLst>
              </a:rPr>
              <a:t>Solidarity</a:t>
            </a:r>
            <a:r>
              <a:rPr lang="it-IT" dirty="0" smtClean="0">
                <a:solidFill>
                  <a:schemeClr val="accent1">
                    <a:lumMod val="50000"/>
                  </a:schemeClr>
                </a:solidFill>
                <a:effectLst>
                  <a:outerShdw blurRad="38100" dist="38100" dir="2700000" algn="tl">
                    <a:srgbClr val="000000">
                      <a:alpha val="43137"/>
                    </a:srgbClr>
                  </a:outerShdw>
                </a:effectLst>
              </a:rPr>
              <a:t> </a:t>
            </a:r>
            <a:r>
              <a:rPr lang="it-IT" dirty="0" err="1" smtClean="0">
                <a:solidFill>
                  <a:schemeClr val="accent1">
                    <a:lumMod val="50000"/>
                  </a:schemeClr>
                </a:solidFill>
                <a:effectLst>
                  <a:outerShdw blurRad="38100" dist="38100" dir="2700000" algn="tl">
                    <a:srgbClr val="000000">
                      <a:alpha val="43137"/>
                    </a:srgbClr>
                  </a:outerShdw>
                </a:effectLst>
              </a:rPr>
              <a:t>clause</a:t>
            </a:r>
            <a:r>
              <a:rPr lang="it-IT" smtClean="0"/>
              <a:t>: can </a:t>
            </a:r>
            <a:r>
              <a:rPr lang="it-IT" dirty="0" smtClean="0"/>
              <a:t>the </a:t>
            </a:r>
            <a:r>
              <a:rPr lang="it-IT" dirty="0" err="1" smtClean="0"/>
              <a:t>European</a:t>
            </a:r>
            <a:r>
              <a:rPr lang="it-IT" dirty="0" smtClean="0"/>
              <a:t> </a:t>
            </a:r>
            <a:r>
              <a:rPr lang="it-IT" dirty="0" err="1" smtClean="0"/>
              <a:t>Union</a:t>
            </a:r>
            <a:r>
              <a:rPr lang="it-IT" dirty="0" smtClean="0"/>
              <a:t>, </a:t>
            </a:r>
            <a:r>
              <a:rPr lang="it-IT" dirty="0" err="1" smtClean="0"/>
              <a:t>now</a:t>
            </a:r>
            <a:r>
              <a:rPr lang="it-IT" dirty="0" smtClean="0"/>
              <a:t> or in the future, </a:t>
            </a:r>
            <a:r>
              <a:rPr lang="it-IT" dirty="0" err="1" smtClean="0"/>
              <a:t>be</a:t>
            </a:r>
            <a:r>
              <a:rPr lang="it-IT" dirty="0" smtClean="0"/>
              <a:t> </a:t>
            </a:r>
            <a:r>
              <a:rPr lang="it-IT" dirty="0" err="1" smtClean="0"/>
              <a:t>founded</a:t>
            </a:r>
            <a:r>
              <a:rPr lang="it-IT" dirty="0" smtClean="0"/>
              <a:t> on the social </a:t>
            </a:r>
            <a:r>
              <a:rPr lang="it-IT" dirty="0" err="1" smtClean="0"/>
              <a:t>protection</a:t>
            </a:r>
            <a:r>
              <a:rPr lang="it-IT" dirty="0" smtClean="0"/>
              <a:t> and on the </a:t>
            </a:r>
            <a:r>
              <a:rPr lang="it-IT" dirty="0" err="1" smtClean="0"/>
              <a:t>principle</a:t>
            </a:r>
            <a:r>
              <a:rPr lang="it-IT" dirty="0" smtClean="0"/>
              <a:t> </a:t>
            </a:r>
            <a:r>
              <a:rPr lang="it-IT" dirty="0" err="1" smtClean="0"/>
              <a:t>of</a:t>
            </a:r>
            <a:r>
              <a:rPr lang="it-IT" dirty="0" smtClean="0"/>
              <a:t> </a:t>
            </a:r>
            <a:r>
              <a:rPr lang="it-IT" dirty="0" err="1" smtClean="0"/>
              <a:t>solidarity</a:t>
            </a:r>
            <a:r>
              <a:rPr lang="it-IT" dirty="0" smtClean="0"/>
              <a:t> </a:t>
            </a:r>
            <a:r>
              <a:rPr lang="it-IT" dirty="0" err="1" smtClean="0"/>
              <a:t>between</a:t>
            </a:r>
            <a:r>
              <a:rPr lang="it-IT" dirty="0" smtClean="0"/>
              <a:t> </a:t>
            </a:r>
            <a:r>
              <a:rPr lang="it-IT" dirty="0" err="1" smtClean="0"/>
              <a:t>European</a:t>
            </a:r>
            <a:r>
              <a:rPr lang="it-IT" dirty="0" smtClean="0"/>
              <a:t> </a:t>
            </a:r>
            <a:r>
              <a:rPr lang="it-IT" dirty="0" err="1" smtClean="0"/>
              <a:t>citizens</a:t>
            </a:r>
            <a:r>
              <a:rPr lang="it-IT" dirty="0" smtClean="0"/>
              <a:t>?</a:t>
            </a:r>
            <a:endParaRPr lang="it-IT"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323528" y="320040"/>
            <a:ext cx="8568952" cy="588680"/>
          </a:xfrm>
        </p:spPr>
        <p:txBody>
          <a:bodyPr>
            <a:normAutofit fontScale="90000"/>
          </a:bodyPr>
          <a:lstStyle/>
          <a:p>
            <a:r>
              <a:rPr lang="it-IT" sz="3200" dirty="0" smtClean="0"/>
              <a:t>    </a:t>
            </a:r>
            <a:br>
              <a:rPr lang="it-IT" sz="3200" dirty="0" smtClean="0"/>
            </a:br>
            <a:r>
              <a:rPr lang="it-IT" sz="3200" b="1" dirty="0" smtClean="0"/>
              <a:t>THE  EU DIMENSION OF SOCIAL RIGHTS</a:t>
            </a:r>
            <a:endParaRPr lang="it-IT" sz="3200" b="1" dirty="0"/>
          </a:p>
        </p:txBody>
      </p:sp>
      <p:sp>
        <p:nvSpPr>
          <p:cNvPr id="3" name="Segnaposto contenuto 2"/>
          <p:cNvSpPr>
            <a:spLocks noGrp="1"/>
          </p:cNvSpPr>
          <p:nvPr>
            <p:ph sz="quarter" idx="1"/>
          </p:nvPr>
        </p:nvSpPr>
        <p:spPr/>
        <p:txBody>
          <a:bodyPr>
            <a:normAutofit/>
          </a:bodyPr>
          <a:lstStyle/>
          <a:p>
            <a:pPr algn="ctr">
              <a:buNone/>
            </a:pPr>
            <a:endParaRPr lang="it-IT" dirty="0" smtClean="0"/>
          </a:p>
          <a:p>
            <a:pPr algn="ctr">
              <a:buNone/>
            </a:pPr>
            <a:r>
              <a:rPr lang="it-IT" dirty="0" smtClean="0"/>
              <a:t>TO WHAT EXTENT SOCIAL RIGHTS DO/CAN BE PROTECTED AT THE EU LEVEL?</a:t>
            </a:r>
          </a:p>
          <a:p>
            <a:pPr algn="ctr">
              <a:buNone/>
            </a:pPr>
            <a:endParaRPr lang="it-IT" dirty="0" smtClean="0"/>
          </a:p>
          <a:p>
            <a:pPr algn="ctr">
              <a:buNone/>
            </a:pPr>
            <a:r>
              <a:rPr lang="it-IT" dirty="0" smtClean="0"/>
              <a:t>ARE SOCIAL RIGHTS GARANTEED AT THE EU LEVEL?</a:t>
            </a:r>
          </a:p>
          <a:p>
            <a:pPr algn="ctr">
              <a:buNone/>
            </a:pPr>
            <a:endParaRPr lang="it-IT" dirty="0" smtClean="0"/>
          </a:p>
          <a:p>
            <a:pPr algn="ctr">
              <a:buNone/>
            </a:pPr>
            <a:r>
              <a:rPr lang="it-IT" dirty="0" smtClean="0"/>
              <a:t> SHOULD THEY BE PROTECTED BY EUROPEAN LAW? </a:t>
            </a:r>
            <a:endParaRPr lang="it-IT"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 </a:t>
            </a:r>
            <a:r>
              <a:rPr lang="it-IT" dirty="0" err="1" smtClean="0"/>
              <a:t>Issue</a:t>
            </a:r>
            <a:r>
              <a:rPr lang="it-IT" dirty="0" smtClean="0"/>
              <a:t> n. </a:t>
            </a:r>
            <a:r>
              <a:rPr lang="it-IT" sz="3600" dirty="0" smtClean="0"/>
              <a:t>1</a:t>
            </a:r>
            <a:endParaRPr lang="it-IT" sz="3600" dirty="0"/>
          </a:p>
        </p:txBody>
      </p:sp>
      <p:sp>
        <p:nvSpPr>
          <p:cNvPr id="3" name="Segnaposto contenuto 2"/>
          <p:cNvSpPr>
            <a:spLocks noGrp="1"/>
          </p:cNvSpPr>
          <p:nvPr>
            <p:ph sz="quarter" idx="1"/>
          </p:nvPr>
        </p:nvSpPr>
        <p:spPr/>
        <p:txBody>
          <a:bodyPr/>
          <a:lstStyle/>
          <a:p>
            <a:r>
              <a:rPr lang="it-IT" b="1" dirty="0" smtClean="0"/>
              <a:t>SOCIAL RIGHTS AS ‘NATIONAL’ RIGHTS</a:t>
            </a:r>
          </a:p>
          <a:p>
            <a:pPr>
              <a:buNone/>
            </a:pPr>
            <a:r>
              <a:rPr lang="it-IT" dirty="0" err="1" smtClean="0"/>
              <a:t>There</a:t>
            </a:r>
            <a:r>
              <a:rPr lang="it-IT" dirty="0" smtClean="0"/>
              <a:t> are </a:t>
            </a:r>
            <a:r>
              <a:rPr lang="it-IT" dirty="0" err="1" smtClean="0"/>
              <a:t>different</a:t>
            </a:r>
            <a:r>
              <a:rPr lang="it-IT" dirty="0" smtClean="0"/>
              <a:t> </a:t>
            </a:r>
            <a:r>
              <a:rPr lang="it-IT" dirty="0" err="1" smtClean="0"/>
              <a:t>models</a:t>
            </a:r>
            <a:r>
              <a:rPr lang="it-IT" dirty="0" smtClean="0"/>
              <a:t> </a:t>
            </a:r>
            <a:r>
              <a:rPr lang="it-IT" dirty="0" err="1" smtClean="0"/>
              <a:t>of</a:t>
            </a:r>
            <a:r>
              <a:rPr lang="it-IT" dirty="0" smtClean="0"/>
              <a:t> ‘Welfare State’ </a:t>
            </a:r>
            <a:r>
              <a:rPr lang="it-IT" dirty="0" err="1" smtClean="0"/>
              <a:t>which</a:t>
            </a:r>
            <a:r>
              <a:rPr lang="it-IT" dirty="0" smtClean="0"/>
              <a:t> </a:t>
            </a:r>
            <a:r>
              <a:rPr lang="it-IT" dirty="0" err="1" smtClean="0"/>
              <a:t>reflect</a:t>
            </a:r>
            <a:r>
              <a:rPr lang="it-IT" dirty="0" smtClean="0"/>
              <a:t> </a:t>
            </a:r>
            <a:r>
              <a:rPr lang="it-IT" dirty="0" err="1" smtClean="0"/>
              <a:t>different</a:t>
            </a:r>
            <a:r>
              <a:rPr lang="it-IT" dirty="0" smtClean="0"/>
              <a:t> </a:t>
            </a:r>
            <a:r>
              <a:rPr lang="it-IT" dirty="0" err="1" smtClean="0"/>
              <a:t>societies</a:t>
            </a:r>
            <a:r>
              <a:rPr lang="it-IT" dirty="0" smtClean="0"/>
              <a:t> and </a:t>
            </a:r>
            <a:r>
              <a:rPr lang="it-IT" dirty="0" err="1" smtClean="0"/>
              <a:t>constitutional</a:t>
            </a:r>
            <a:r>
              <a:rPr lang="it-IT" dirty="0" smtClean="0"/>
              <a:t> </a:t>
            </a:r>
            <a:r>
              <a:rPr lang="it-IT" dirty="0" err="1" smtClean="0"/>
              <a:t>systems</a:t>
            </a:r>
            <a:r>
              <a:rPr lang="it-IT" dirty="0" smtClean="0"/>
              <a:t>.</a:t>
            </a:r>
          </a:p>
          <a:p>
            <a:pPr>
              <a:buNone/>
            </a:pPr>
            <a:endParaRPr lang="it-IT" dirty="0" smtClean="0"/>
          </a:p>
          <a:p>
            <a:pPr>
              <a:buNone/>
            </a:pPr>
            <a:r>
              <a:rPr lang="it-IT" dirty="0" smtClean="0"/>
              <a:t>Social </a:t>
            </a:r>
            <a:r>
              <a:rPr lang="it-IT" dirty="0" err="1" smtClean="0"/>
              <a:t>rights</a:t>
            </a:r>
            <a:r>
              <a:rPr lang="it-IT" dirty="0" smtClean="0"/>
              <a:t> </a:t>
            </a:r>
            <a:r>
              <a:rPr lang="it-IT" dirty="0" err="1" smtClean="0"/>
              <a:t>as</a:t>
            </a:r>
            <a:r>
              <a:rPr lang="it-IT" dirty="0" smtClean="0"/>
              <a:t> ‘</a:t>
            </a:r>
            <a:r>
              <a:rPr lang="it-IT" u="sng" dirty="0" smtClean="0"/>
              <a:t>POSITIVE</a:t>
            </a:r>
            <a:r>
              <a:rPr lang="it-IT" dirty="0" smtClean="0"/>
              <a:t>’ </a:t>
            </a:r>
            <a:r>
              <a:rPr lang="it-IT" dirty="0" err="1" smtClean="0"/>
              <a:t>rights</a:t>
            </a:r>
            <a:endParaRPr lang="it-IT" dirty="0" smtClean="0"/>
          </a:p>
          <a:p>
            <a:pPr>
              <a:buNone/>
            </a:pPr>
            <a:r>
              <a:rPr lang="it-IT" dirty="0" err="1" smtClean="0"/>
              <a:t>Which</a:t>
            </a:r>
            <a:r>
              <a:rPr lang="it-IT" dirty="0" smtClean="0"/>
              <a:t> </a:t>
            </a:r>
            <a:r>
              <a:rPr lang="en-US" dirty="0" smtClean="0"/>
              <a:t>require a direct or indirect action by the State</a:t>
            </a:r>
            <a:endParaRPr lang="it-IT" dirty="0" smtClean="0"/>
          </a:p>
          <a:p>
            <a:pPr>
              <a:buNone/>
            </a:pPr>
            <a:endParaRPr lang="it-IT" dirty="0" smtClean="0"/>
          </a:p>
          <a:p>
            <a:pPr>
              <a:buNone/>
            </a:pPr>
            <a:endParaRPr lang="it-IT"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Issue</a:t>
            </a:r>
            <a:r>
              <a:rPr lang="it-IT" dirty="0" smtClean="0"/>
              <a:t> n</a:t>
            </a:r>
            <a:r>
              <a:rPr lang="it-IT" sz="3600" dirty="0" smtClean="0"/>
              <a:t>. 1  </a:t>
            </a:r>
            <a:r>
              <a:rPr lang="it-IT" sz="2800" dirty="0" smtClean="0"/>
              <a:t>(a)</a:t>
            </a:r>
            <a:endParaRPr lang="it-IT" sz="2800" dirty="0"/>
          </a:p>
        </p:txBody>
      </p:sp>
      <p:sp>
        <p:nvSpPr>
          <p:cNvPr id="3" name="Segnaposto contenuto 2"/>
          <p:cNvSpPr>
            <a:spLocks noGrp="1"/>
          </p:cNvSpPr>
          <p:nvPr>
            <p:ph sz="quarter" idx="1"/>
          </p:nvPr>
        </p:nvSpPr>
        <p:spPr/>
        <p:txBody>
          <a:bodyPr>
            <a:normAutofit fontScale="85000" lnSpcReduction="20000"/>
          </a:bodyPr>
          <a:lstStyle/>
          <a:p>
            <a:pPr>
              <a:buNone/>
            </a:pPr>
            <a:r>
              <a:rPr lang="it-IT" dirty="0" smtClean="0"/>
              <a:t>HOW IS THEIR PROTECTION GARANTEED AT THE EU LEVEL?</a:t>
            </a:r>
          </a:p>
          <a:p>
            <a:pPr>
              <a:buNone/>
            </a:pPr>
            <a:endParaRPr lang="it-IT" dirty="0" smtClean="0"/>
          </a:p>
          <a:p>
            <a:pPr marL="514350" indent="-514350">
              <a:buFont typeface="+mj-lt"/>
              <a:buAutoNum type="arabicPeriod"/>
            </a:pPr>
            <a:r>
              <a:rPr lang="it-IT" b="1" i="1" dirty="0" smtClean="0">
                <a:solidFill>
                  <a:schemeClr val="accent1">
                    <a:lumMod val="50000"/>
                  </a:schemeClr>
                </a:solidFill>
              </a:rPr>
              <a:t>EU Charter </a:t>
            </a:r>
            <a:r>
              <a:rPr lang="it-IT" b="1" i="1" dirty="0" err="1" smtClean="0">
                <a:solidFill>
                  <a:schemeClr val="accent1">
                    <a:lumMod val="50000"/>
                  </a:schemeClr>
                </a:solidFill>
              </a:rPr>
              <a:t>of</a:t>
            </a:r>
            <a:r>
              <a:rPr lang="it-IT" b="1" i="1" dirty="0" smtClean="0">
                <a:solidFill>
                  <a:schemeClr val="accent1">
                    <a:lumMod val="50000"/>
                  </a:schemeClr>
                </a:solidFill>
              </a:rPr>
              <a:t> </a:t>
            </a:r>
            <a:r>
              <a:rPr lang="it-IT" b="1" i="1" dirty="0" err="1" smtClean="0">
                <a:solidFill>
                  <a:schemeClr val="accent1">
                    <a:lumMod val="50000"/>
                  </a:schemeClr>
                </a:solidFill>
              </a:rPr>
              <a:t>fundamental</a:t>
            </a:r>
            <a:r>
              <a:rPr lang="it-IT" b="1" i="1" dirty="0" smtClean="0">
                <a:solidFill>
                  <a:schemeClr val="accent1">
                    <a:lumMod val="50000"/>
                  </a:schemeClr>
                </a:solidFill>
              </a:rPr>
              <a:t> </a:t>
            </a:r>
            <a:r>
              <a:rPr lang="it-IT" b="1" i="1" dirty="0" err="1" smtClean="0">
                <a:solidFill>
                  <a:schemeClr val="accent1">
                    <a:lumMod val="50000"/>
                  </a:schemeClr>
                </a:solidFill>
              </a:rPr>
              <a:t>rights</a:t>
            </a:r>
            <a:r>
              <a:rPr lang="it-IT" b="1" i="1" dirty="0" smtClean="0">
                <a:solidFill>
                  <a:schemeClr val="accent1">
                    <a:lumMod val="50000"/>
                  </a:schemeClr>
                </a:solidFill>
              </a:rPr>
              <a:t> (</a:t>
            </a:r>
            <a:r>
              <a:rPr lang="it-IT" b="1" i="1" dirty="0" err="1" smtClean="0">
                <a:solidFill>
                  <a:schemeClr val="accent1">
                    <a:lumMod val="50000"/>
                  </a:schemeClr>
                </a:solidFill>
              </a:rPr>
              <a:t>Nice</a:t>
            </a:r>
            <a:r>
              <a:rPr lang="it-IT" b="1" i="1" dirty="0" smtClean="0">
                <a:solidFill>
                  <a:schemeClr val="accent1">
                    <a:lumMod val="50000"/>
                  </a:schemeClr>
                </a:solidFill>
              </a:rPr>
              <a:t>, 2000):</a:t>
            </a:r>
          </a:p>
          <a:p>
            <a:pPr>
              <a:buFontTx/>
              <a:buChar char="-"/>
            </a:pPr>
            <a:endParaRPr lang="it-IT" i="1" dirty="0" smtClean="0"/>
          </a:p>
          <a:p>
            <a:pPr>
              <a:buFont typeface="Wingdings" pitchFamily="2" charset="2"/>
              <a:buChar char="Ø"/>
            </a:pPr>
            <a:r>
              <a:rPr lang="en-US" sz="2000" b="1" dirty="0" smtClean="0"/>
              <a:t>Article 14. Right to education</a:t>
            </a:r>
            <a:r>
              <a:rPr lang="en-US" sz="2000" dirty="0" smtClean="0"/>
              <a:t>:</a:t>
            </a:r>
          </a:p>
          <a:p>
            <a:pPr>
              <a:buFont typeface="Wingdings" pitchFamily="2" charset="2"/>
              <a:buChar char="Ø"/>
            </a:pPr>
            <a:endParaRPr lang="en-US" sz="2000" dirty="0" smtClean="0"/>
          </a:p>
          <a:p>
            <a:pPr>
              <a:buNone/>
            </a:pPr>
            <a:r>
              <a:rPr lang="en-US" sz="2000" dirty="0" smtClean="0"/>
              <a:t>1. Everyone has the right to education and to have access to vocational and continuing training.</a:t>
            </a:r>
          </a:p>
          <a:p>
            <a:pPr>
              <a:buNone/>
            </a:pPr>
            <a:endParaRPr lang="en-US" sz="2000" dirty="0" smtClean="0"/>
          </a:p>
          <a:p>
            <a:pPr>
              <a:buNone/>
            </a:pPr>
            <a:r>
              <a:rPr lang="en-US" sz="2000" dirty="0" smtClean="0"/>
              <a:t>2. This right includes the possibility to receive free compulsory education.</a:t>
            </a:r>
          </a:p>
          <a:p>
            <a:pPr>
              <a:buNone/>
            </a:pPr>
            <a:endParaRPr lang="en-US" sz="2000" dirty="0" smtClean="0"/>
          </a:p>
          <a:p>
            <a:pPr>
              <a:buNone/>
            </a:pPr>
            <a:r>
              <a:rPr lang="en-US" sz="2000" dirty="0" smtClean="0"/>
              <a:t>3. The freedom to found educational establishments with due respect for democratic principles and the right of parents to ensure the education and teaching of their children in conformity with their religious, philosophical and pedagogical convictions shall be respected, in accordance with the national laws governing the exercise of such freedom and right.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Issue</a:t>
            </a:r>
            <a:r>
              <a:rPr lang="it-IT" dirty="0" smtClean="0"/>
              <a:t> n</a:t>
            </a:r>
            <a:r>
              <a:rPr lang="it-IT" sz="3600" dirty="0" smtClean="0"/>
              <a:t>. 1  </a:t>
            </a:r>
            <a:r>
              <a:rPr lang="it-IT" sz="2800" dirty="0" smtClean="0"/>
              <a:t>(b)</a:t>
            </a:r>
            <a:endParaRPr lang="it-IT" dirty="0"/>
          </a:p>
        </p:txBody>
      </p:sp>
      <p:sp>
        <p:nvSpPr>
          <p:cNvPr id="3" name="Segnaposto contenuto 2"/>
          <p:cNvSpPr>
            <a:spLocks noGrp="1"/>
          </p:cNvSpPr>
          <p:nvPr>
            <p:ph sz="quarter" idx="1"/>
          </p:nvPr>
        </p:nvSpPr>
        <p:spPr>
          <a:xfrm>
            <a:off x="301752" y="1527048"/>
            <a:ext cx="8503920" cy="4998296"/>
          </a:xfrm>
        </p:spPr>
        <p:txBody>
          <a:bodyPr>
            <a:normAutofit fontScale="62500" lnSpcReduction="20000"/>
          </a:bodyPr>
          <a:lstStyle/>
          <a:p>
            <a:pPr>
              <a:buFont typeface="Wingdings" pitchFamily="2" charset="2"/>
              <a:buChar char="Ø"/>
            </a:pPr>
            <a:r>
              <a:rPr lang="en-US" sz="2600" b="1" dirty="0" smtClean="0"/>
              <a:t>Article 15. Freedom to choose an occupation and right to engage in work</a:t>
            </a:r>
            <a:r>
              <a:rPr lang="en-US" sz="2600" dirty="0" smtClean="0"/>
              <a:t>:</a:t>
            </a:r>
          </a:p>
          <a:p>
            <a:pPr>
              <a:buNone/>
            </a:pPr>
            <a:r>
              <a:rPr lang="en-US" sz="2600" dirty="0" smtClean="0"/>
              <a:t>1. Everyone has the right to engage in work and to pursue a freely chosen or accepted occupation.</a:t>
            </a:r>
          </a:p>
          <a:p>
            <a:pPr>
              <a:buNone/>
            </a:pPr>
            <a:r>
              <a:rPr lang="en-US" sz="2600" dirty="0" smtClean="0"/>
              <a:t>2. Every citizen of the Union has the freedom to </a:t>
            </a:r>
            <a:r>
              <a:rPr lang="en-US" sz="2600" b="1" dirty="0" smtClean="0"/>
              <a:t>seek employment</a:t>
            </a:r>
            <a:r>
              <a:rPr lang="en-US" sz="2600" dirty="0" smtClean="0"/>
              <a:t>, to </a:t>
            </a:r>
            <a:r>
              <a:rPr lang="en-US" sz="2600" b="1" dirty="0" smtClean="0"/>
              <a:t>work</a:t>
            </a:r>
            <a:r>
              <a:rPr lang="en-US" sz="2600" dirty="0" smtClean="0"/>
              <a:t>, to exercise the </a:t>
            </a:r>
            <a:r>
              <a:rPr lang="en-US" sz="2600" b="1" dirty="0" smtClean="0"/>
              <a:t>right of establishment </a:t>
            </a:r>
            <a:r>
              <a:rPr lang="en-US" sz="2600" dirty="0" smtClean="0"/>
              <a:t>and to </a:t>
            </a:r>
            <a:r>
              <a:rPr lang="en-US" sz="2600" b="1" dirty="0" smtClean="0"/>
              <a:t>provide services </a:t>
            </a:r>
            <a:r>
              <a:rPr lang="en-US" sz="2600" dirty="0" smtClean="0"/>
              <a:t>in any Member State.</a:t>
            </a:r>
          </a:p>
          <a:p>
            <a:pPr>
              <a:buFont typeface="Wingdings" pitchFamily="2" charset="2"/>
              <a:buChar char="Ø"/>
            </a:pPr>
            <a:endParaRPr lang="en-US" sz="2600" dirty="0" smtClean="0"/>
          </a:p>
          <a:p>
            <a:pPr>
              <a:buFont typeface="Wingdings" pitchFamily="2" charset="2"/>
              <a:buChar char="Ø"/>
            </a:pPr>
            <a:r>
              <a:rPr lang="en-US" sz="2600" b="1" dirty="0" smtClean="0"/>
              <a:t>Article 34. Social security and social assistance</a:t>
            </a:r>
            <a:r>
              <a:rPr lang="en-US" sz="2600" dirty="0" smtClean="0"/>
              <a:t>:</a:t>
            </a:r>
          </a:p>
          <a:p>
            <a:pPr>
              <a:buNone/>
            </a:pPr>
            <a:endParaRPr lang="en-US" sz="2600" dirty="0" smtClean="0"/>
          </a:p>
          <a:p>
            <a:pPr>
              <a:buNone/>
            </a:pPr>
            <a:r>
              <a:rPr lang="en-US" sz="2600" dirty="0" smtClean="0"/>
              <a:t>1. The Union recognizes and respects the entitlement to social security benefits and social services providing protection in cases such as maternity, illness, industrial accidents, dependency or old age, and in the case of loss of employment, in accordance with the rules laid down by Community law and national laws and practices.</a:t>
            </a:r>
          </a:p>
          <a:p>
            <a:pPr>
              <a:buNone/>
            </a:pPr>
            <a:endParaRPr lang="en-US" sz="2600" dirty="0" smtClean="0"/>
          </a:p>
          <a:p>
            <a:pPr>
              <a:buNone/>
            </a:pPr>
            <a:r>
              <a:rPr lang="en-US" sz="2600" dirty="0" smtClean="0"/>
              <a:t>2. Everyone residing and moving legally within the European Union is entitled to social security benefits and social advantages </a:t>
            </a:r>
            <a:r>
              <a:rPr lang="en-US" sz="2600" b="1" dirty="0" smtClean="0"/>
              <a:t>in accordance with Community law </a:t>
            </a:r>
            <a:r>
              <a:rPr lang="en-US" sz="2600" dirty="0" smtClean="0"/>
              <a:t>and </a:t>
            </a:r>
            <a:r>
              <a:rPr lang="en-US" sz="2600" b="1" dirty="0" smtClean="0"/>
              <a:t>national laws </a:t>
            </a:r>
            <a:r>
              <a:rPr lang="en-US" sz="2600" dirty="0" smtClean="0"/>
              <a:t>and practices.</a:t>
            </a:r>
          </a:p>
          <a:p>
            <a:pPr>
              <a:buNone/>
            </a:pPr>
            <a:endParaRPr lang="en-US" sz="2600" dirty="0" smtClean="0"/>
          </a:p>
          <a:p>
            <a:pPr>
              <a:buNone/>
            </a:pPr>
            <a:r>
              <a:rPr lang="en-US" sz="2600" dirty="0" smtClean="0"/>
              <a:t>3. In order to combat social exclusion and poverty, the Union </a:t>
            </a:r>
            <a:r>
              <a:rPr lang="en-US" sz="2600" b="1" dirty="0" err="1" smtClean="0"/>
              <a:t>recognises</a:t>
            </a:r>
            <a:r>
              <a:rPr lang="en-US" sz="2600" dirty="0" smtClean="0"/>
              <a:t> and </a:t>
            </a:r>
            <a:r>
              <a:rPr lang="en-US" sz="2600" b="1" dirty="0" smtClean="0"/>
              <a:t>respects</a:t>
            </a:r>
            <a:r>
              <a:rPr lang="en-US" sz="2600" dirty="0" smtClean="0"/>
              <a:t> the </a:t>
            </a:r>
            <a:r>
              <a:rPr lang="en-US" sz="2600" b="1" dirty="0" smtClean="0"/>
              <a:t>right to social and housing assistance </a:t>
            </a:r>
            <a:r>
              <a:rPr lang="en-US" sz="2600" dirty="0" smtClean="0"/>
              <a:t>so as to ensure a decent existence for all those who lack sufficient resources, in accordance with the rules laid down by Community law and national laws and practices.</a:t>
            </a:r>
          </a:p>
          <a:p>
            <a:pPr>
              <a:buFont typeface="Wingdings" pitchFamily="2" charset="2"/>
              <a:buChar char="Ø"/>
            </a:pPr>
            <a:endParaRPr lang="en-US" sz="2000" dirty="0" smtClean="0"/>
          </a:p>
          <a:p>
            <a:pPr>
              <a:buFont typeface="Wingdings" pitchFamily="2" charset="2"/>
              <a:buChar char="Ø"/>
            </a:pPr>
            <a:endParaRPr lang="it-IT" sz="2000" dirty="0" smtClean="0"/>
          </a:p>
          <a:p>
            <a:pPr>
              <a:buFontTx/>
              <a:buChar char="-"/>
            </a:pPr>
            <a:endParaRPr lang="it-IT"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Issue</a:t>
            </a:r>
            <a:r>
              <a:rPr lang="it-IT" dirty="0" smtClean="0"/>
              <a:t> n. 1 (c)</a:t>
            </a:r>
            <a:endParaRPr lang="it-IT" dirty="0"/>
          </a:p>
        </p:txBody>
      </p:sp>
      <p:sp>
        <p:nvSpPr>
          <p:cNvPr id="3" name="Segnaposto contenuto 2"/>
          <p:cNvSpPr>
            <a:spLocks noGrp="1"/>
          </p:cNvSpPr>
          <p:nvPr>
            <p:ph sz="quarter" idx="1"/>
          </p:nvPr>
        </p:nvSpPr>
        <p:spPr/>
        <p:txBody>
          <a:bodyPr>
            <a:normAutofit fontScale="77500" lnSpcReduction="20000"/>
          </a:bodyPr>
          <a:lstStyle/>
          <a:p>
            <a:pPr>
              <a:buFont typeface="Wingdings" pitchFamily="2" charset="2"/>
              <a:buChar char="Ø"/>
            </a:pPr>
            <a:r>
              <a:rPr lang="en-US" sz="2400" b="1" dirty="0" smtClean="0"/>
              <a:t>Art. 35. Health care</a:t>
            </a:r>
            <a:r>
              <a:rPr lang="en-US" sz="2400" dirty="0" smtClean="0"/>
              <a:t>:</a:t>
            </a:r>
          </a:p>
          <a:p>
            <a:pPr marL="514350" indent="-514350">
              <a:buAutoNum type="arabicPeriod"/>
            </a:pPr>
            <a:r>
              <a:rPr lang="en-US" sz="2400" dirty="0" smtClean="0"/>
              <a:t>Everyone has the right of access to preventive health care and the right to benefit from medical treatment under the conditions established by national laws and practices. </a:t>
            </a:r>
          </a:p>
          <a:p>
            <a:pPr marL="514350" indent="-514350">
              <a:buAutoNum type="arabicPeriod"/>
            </a:pPr>
            <a:r>
              <a:rPr lang="en-US" sz="2400" dirty="0" smtClean="0"/>
              <a:t>A high level of human health protection shall be ensured in the definition and implementation of all Union policies and activities.</a:t>
            </a:r>
          </a:p>
          <a:p>
            <a:pPr>
              <a:buNone/>
            </a:pPr>
            <a:endParaRPr lang="it-IT" i="1" dirty="0" smtClean="0"/>
          </a:p>
          <a:p>
            <a:pPr marL="514350" indent="-514350">
              <a:buNone/>
            </a:pPr>
            <a:r>
              <a:rPr lang="it-IT" i="1" dirty="0" smtClean="0"/>
              <a:t>2. </a:t>
            </a:r>
            <a:r>
              <a:rPr lang="it-IT" b="1" i="1" dirty="0" smtClean="0">
                <a:solidFill>
                  <a:schemeClr val="accent1">
                    <a:lumMod val="50000"/>
                  </a:schemeClr>
                </a:solidFill>
              </a:rPr>
              <a:t>EU </a:t>
            </a:r>
            <a:r>
              <a:rPr lang="it-IT" b="1" i="1" dirty="0" err="1" smtClean="0">
                <a:solidFill>
                  <a:schemeClr val="accent1">
                    <a:lumMod val="50000"/>
                  </a:schemeClr>
                </a:solidFill>
              </a:rPr>
              <a:t>primary</a:t>
            </a:r>
            <a:r>
              <a:rPr lang="it-IT" b="1" i="1" dirty="0" smtClean="0">
                <a:solidFill>
                  <a:schemeClr val="accent1">
                    <a:lumMod val="50000"/>
                  </a:schemeClr>
                </a:solidFill>
              </a:rPr>
              <a:t> and </a:t>
            </a:r>
            <a:r>
              <a:rPr lang="it-IT" b="1" i="1" dirty="0" err="1" smtClean="0">
                <a:solidFill>
                  <a:schemeClr val="accent1">
                    <a:lumMod val="50000"/>
                  </a:schemeClr>
                </a:solidFill>
              </a:rPr>
              <a:t>secondary</a:t>
            </a:r>
            <a:r>
              <a:rPr lang="it-IT" b="1" i="1" dirty="0" smtClean="0">
                <a:solidFill>
                  <a:schemeClr val="accent1">
                    <a:lumMod val="50000"/>
                  </a:schemeClr>
                </a:solidFill>
              </a:rPr>
              <a:t> </a:t>
            </a:r>
            <a:r>
              <a:rPr lang="it-IT" b="1" i="1" dirty="0" err="1" smtClean="0">
                <a:solidFill>
                  <a:schemeClr val="accent1">
                    <a:lumMod val="50000"/>
                  </a:schemeClr>
                </a:solidFill>
              </a:rPr>
              <a:t>Law</a:t>
            </a:r>
            <a:r>
              <a:rPr lang="it-IT" b="1" i="1" dirty="0" smtClean="0">
                <a:solidFill>
                  <a:schemeClr val="accent1">
                    <a:lumMod val="50000"/>
                  </a:schemeClr>
                </a:solidFill>
              </a:rPr>
              <a:t>;</a:t>
            </a:r>
          </a:p>
          <a:p>
            <a:pPr marL="514350" indent="-514350">
              <a:buNone/>
            </a:pPr>
            <a:endParaRPr lang="it-IT" i="1" dirty="0" smtClean="0"/>
          </a:p>
          <a:p>
            <a:pPr marL="514350" indent="-514350">
              <a:buNone/>
            </a:pPr>
            <a:r>
              <a:rPr lang="it-IT" i="1" dirty="0" smtClean="0"/>
              <a:t>3</a:t>
            </a:r>
            <a:r>
              <a:rPr lang="it-IT" b="1" i="1" dirty="0" smtClean="0">
                <a:solidFill>
                  <a:schemeClr val="accent1">
                    <a:lumMod val="50000"/>
                  </a:schemeClr>
                </a:solidFill>
              </a:rPr>
              <a:t>. EU </a:t>
            </a:r>
            <a:r>
              <a:rPr lang="it-IT" b="1" i="1" dirty="0" err="1" smtClean="0">
                <a:solidFill>
                  <a:schemeClr val="accent1">
                    <a:lumMod val="50000"/>
                  </a:schemeClr>
                </a:solidFill>
              </a:rPr>
              <a:t>projects</a:t>
            </a:r>
            <a:r>
              <a:rPr lang="it-IT" b="1" i="1" dirty="0" smtClean="0">
                <a:solidFill>
                  <a:schemeClr val="accent1">
                    <a:lumMod val="50000"/>
                  </a:schemeClr>
                </a:solidFill>
              </a:rPr>
              <a:t>. </a:t>
            </a:r>
            <a:r>
              <a:rPr lang="it-IT" b="1" i="1" dirty="0" err="1" smtClean="0">
                <a:solidFill>
                  <a:schemeClr val="accent1">
                    <a:lumMod val="50000"/>
                  </a:schemeClr>
                </a:solidFill>
              </a:rPr>
              <a:t>Europe</a:t>
            </a:r>
            <a:r>
              <a:rPr lang="it-IT" b="1" i="1" dirty="0" smtClean="0">
                <a:solidFill>
                  <a:schemeClr val="accent1">
                    <a:lumMod val="50000"/>
                  </a:schemeClr>
                </a:solidFill>
              </a:rPr>
              <a:t> 2020/the </a:t>
            </a:r>
            <a:r>
              <a:rPr lang="it-IT" b="1" i="1" dirty="0" err="1" smtClean="0">
                <a:solidFill>
                  <a:schemeClr val="accent1">
                    <a:lumMod val="50000"/>
                  </a:schemeClr>
                </a:solidFill>
              </a:rPr>
              <a:t>European</a:t>
            </a:r>
            <a:r>
              <a:rPr lang="it-IT" b="1" i="1" dirty="0" smtClean="0">
                <a:solidFill>
                  <a:schemeClr val="accent1">
                    <a:lumMod val="50000"/>
                  </a:schemeClr>
                </a:solidFill>
              </a:rPr>
              <a:t> social </a:t>
            </a:r>
            <a:r>
              <a:rPr lang="it-IT" b="1" i="1" dirty="0" err="1" smtClean="0">
                <a:solidFill>
                  <a:schemeClr val="accent1">
                    <a:lumMod val="50000"/>
                  </a:schemeClr>
                </a:solidFill>
              </a:rPr>
              <a:t>fund</a:t>
            </a:r>
            <a:r>
              <a:rPr lang="it-IT" b="1" i="1" dirty="0" smtClean="0">
                <a:solidFill>
                  <a:schemeClr val="accent1">
                    <a:lumMod val="50000"/>
                  </a:schemeClr>
                </a:solidFill>
              </a:rPr>
              <a:t>: </a:t>
            </a:r>
            <a:r>
              <a:rPr lang="en-US" dirty="0" smtClean="0"/>
              <a:t>  project by the EU Commission which is funding tens of thousands of local, regional and national employment-related projects throughout Europe: from small projects run by </a:t>
            </a:r>
            <a:r>
              <a:rPr lang="en-US" dirty="0" err="1" smtClean="0"/>
              <a:t>neighbourhood</a:t>
            </a:r>
            <a:r>
              <a:rPr lang="en-US" dirty="0" smtClean="0"/>
              <a:t> charities to help local disabled people find suitable work, to nationwide projects that promote vocational training among the whole population.</a:t>
            </a:r>
            <a:endParaRPr lang="it-IT" b="1" i="1" dirty="0" smtClean="0">
              <a:solidFill>
                <a:schemeClr val="accent1">
                  <a:lumMod val="50000"/>
                </a:schemeClr>
              </a:solidFill>
            </a:endParaRPr>
          </a:p>
          <a:p>
            <a:endParaRPr lang="it-I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Issue</a:t>
            </a:r>
            <a:r>
              <a:rPr lang="it-IT" dirty="0" smtClean="0"/>
              <a:t> n. 1 - </a:t>
            </a:r>
            <a:r>
              <a:rPr lang="it-IT" dirty="0" err="1" smtClean="0"/>
              <a:t>Highlights</a:t>
            </a:r>
            <a:endParaRPr lang="it-IT" dirty="0"/>
          </a:p>
        </p:txBody>
      </p:sp>
      <p:sp>
        <p:nvSpPr>
          <p:cNvPr id="3" name="Segnaposto contenuto 2"/>
          <p:cNvSpPr>
            <a:spLocks noGrp="1"/>
          </p:cNvSpPr>
          <p:nvPr>
            <p:ph sz="quarter" idx="1"/>
          </p:nvPr>
        </p:nvSpPr>
        <p:spPr>
          <a:xfrm>
            <a:off x="301752" y="1412776"/>
            <a:ext cx="8503920" cy="5040560"/>
          </a:xfrm>
        </p:spPr>
        <p:txBody>
          <a:bodyPr>
            <a:normAutofit fontScale="85000" lnSpcReduction="20000"/>
          </a:bodyPr>
          <a:lstStyle/>
          <a:p>
            <a:pPr algn="ctr">
              <a:buNone/>
            </a:pPr>
            <a:r>
              <a:rPr lang="en-US" b="1" dirty="0" smtClean="0"/>
              <a:t>Shared competences</a:t>
            </a:r>
            <a:r>
              <a:rPr lang="en-US" dirty="0" smtClean="0"/>
              <a:t> </a:t>
            </a:r>
          </a:p>
          <a:p>
            <a:pPr>
              <a:buNone/>
            </a:pPr>
            <a:r>
              <a:rPr lang="en-US" sz="2000" dirty="0" smtClean="0"/>
              <a:t>(</a:t>
            </a:r>
            <a:r>
              <a:rPr lang="en-US" sz="1800" dirty="0" smtClean="0"/>
              <a:t>Article 4 of the TFEU): the EU and Member States are </a:t>
            </a:r>
            <a:r>
              <a:rPr lang="en-US" sz="1800" dirty="0" err="1" smtClean="0"/>
              <a:t>authorised</a:t>
            </a:r>
            <a:r>
              <a:rPr lang="en-US" sz="1800" dirty="0" smtClean="0"/>
              <a:t> to adopt binding acts in these fields. Member States may exercise their competence only in so far as the EU has not exercised, or has decided not to exercise, its own competence. However, due to the principle of </a:t>
            </a:r>
            <a:r>
              <a:rPr lang="en-US" sz="1800" dirty="0" err="1" smtClean="0">
                <a:hlinkClick r:id="rId2"/>
              </a:rPr>
              <a:t>subsidiarity</a:t>
            </a:r>
            <a:r>
              <a:rPr lang="en-US" sz="1800" dirty="0" smtClean="0"/>
              <a:t>: for shared competences, </a:t>
            </a:r>
            <a:r>
              <a:rPr lang="en-US" sz="1800" u="sng" dirty="0" smtClean="0"/>
              <a:t>the EU may intervene only if it is capable of acting more effectively than the Member States</a:t>
            </a:r>
            <a:r>
              <a:rPr lang="en-US" sz="1800" dirty="0" smtClean="0"/>
              <a:t>.</a:t>
            </a:r>
          </a:p>
          <a:p>
            <a:pPr algn="ctr">
              <a:buNone/>
            </a:pPr>
            <a:r>
              <a:rPr lang="it-IT" b="1" dirty="0" smtClean="0">
                <a:solidFill>
                  <a:schemeClr val="accent1">
                    <a:lumMod val="50000"/>
                  </a:schemeClr>
                </a:solidFill>
              </a:rPr>
              <a:t>VS </a:t>
            </a:r>
          </a:p>
          <a:p>
            <a:pPr algn="ctr">
              <a:buNone/>
            </a:pPr>
            <a:r>
              <a:rPr lang="it-IT" b="1" dirty="0" smtClean="0"/>
              <a:t>Free </a:t>
            </a:r>
            <a:r>
              <a:rPr lang="it-IT" b="1" dirty="0" err="1" smtClean="0"/>
              <a:t>movement</a:t>
            </a:r>
            <a:r>
              <a:rPr lang="it-IT" b="1" dirty="0" smtClean="0"/>
              <a:t> </a:t>
            </a:r>
            <a:r>
              <a:rPr lang="it-IT" b="1" dirty="0" err="1" smtClean="0"/>
              <a:t>of</a:t>
            </a:r>
            <a:r>
              <a:rPr lang="it-IT" b="1" dirty="0" smtClean="0"/>
              <a:t> </a:t>
            </a:r>
            <a:r>
              <a:rPr lang="it-IT" b="1" dirty="0" err="1" smtClean="0"/>
              <a:t>persons</a:t>
            </a:r>
            <a:r>
              <a:rPr lang="it-IT" b="1" dirty="0" smtClean="0"/>
              <a:t>, </a:t>
            </a:r>
            <a:r>
              <a:rPr lang="it-IT" b="1" dirty="0" err="1" smtClean="0"/>
              <a:t>services</a:t>
            </a:r>
            <a:r>
              <a:rPr lang="it-IT" b="1" dirty="0" smtClean="0"/>
              <a:t> and </a:t>
            </a:r>
            <a:r>
              <a:rPr lang="it-IT" b="1" dirty="0" err="1" smtClean="0"/>
              <a:t>capitals</a:t>
            </a:r>
            <a:endParaRPr lang="it-IT" dirty="0" smtClean="0"/>
          </a:p>
          <a:p>
            <a:pPr>
              <a:buNone/>
            </a:pPr>
            <a:r>
              <a:rPr lang="it-IT" dirty="0" smtClean="0">
                <a:sym typeface="Symbol"/>
              </a:rPr>
              <a:t></a:t>
            </a:r>
            <a:r>
              <a:rPr lang="it-IT" dirty="0" err="1" smtClean="0">
                <a:sym typeface="Symbol"/>
              </a:rPr>
              <a:t>see</a:t>
            </a:r>
            <a:r>
              <a:rPr lang="it-IT" dirty="0" smtClean="0">
                <a:sym typeface="Symbol"/>
              </a:rPr>
              <a:t> </a:t>
            </a:r>
            <a:r>
              <a:rPr lang="it-IT" dirty="0" err="1" smtClean="0">
                <a:solidFill>
                  <a:schemeClr val="accent1">
                    <a:lumMod val="50000"/>
                  </a:schemeClr>
                </a:solidFill>
              </a:rPr>
              <a:t>Viking</a:t>
            </a:r>
            <a:r>
              <a:rPr lang="it-IT" dirty="0" smtClean="0">
                <a:solidFill>
                  <a:schemeClr val="accent1">
                    <a:lumMod val="50000"/>
                  </a:schemeClr>
                </a:solidFill>
              </a:rPr>
              <a:t> and </a:t>
            </a:r>
            <a:r>
              <a:rPr lang="it-IT" dirty="0" err="1" smtClean="0">
                <a:solidFill>
                  <a:schemeClr val="accent1">
                    <a:lumMod val="50000"/>
                  </a:schemeClr>
                </a:solidFill>
              </a:rPr>
              <a:t>Lavall</a:t>
            </a:r>
            <a:r>
              <a:rPr lang="it-IT" dirty="0" smtClean="0">
                <a:solidFill>
                  <a:schemeClr val="accent1">
                    <a:lumMod val="50000"/>
                  </a:schemeClr>
                </a:solidFill>
              </a:rPr>
              <a:t> </a:t>
            </a:r>
            <a:r>
              <a:rPr lang="it-IT" dirty="0" err="1" smtClean="0">
                <a:solidFill>
                  <a:schemeClr val="accent1">
                    <a:lumMod val="50000"/>
                  </a:schemeClr>
                </a:solidFill>
              </a:rPr>
              <a:t>case-law</a:t>
            </a:r>
            <a:endParaRPr lang="it-IT" dirty="0" smtClean="0">
              <a:solidFill>
                <a:schemeClr val="accent1">
                  <a:lumMod val="50000"/>
                </a:schemeClr>
              </a:solidFill>
            </a:endParaRPr>
          </a:p>
          <a:p>
            <a:pPr algn="just">
              <a:buNone/>
            </a:pPr>
            <a:r>
              <a:rPr lang="en-US" sz="1700" b="1" dirty="0" smtClean="0"/>
              <a:t>ECJ: “even </a:t>
            </a:r>
            <a:r>
              <a:rPr lang="en-US" sz="1700" b="1" dirty="0" smtClean="0"/>
              <a:t>if the protection of fundamental rights is a legitimate interest </a:t>
            </a:r>
            <a:r>
              <a:rPr lang="en-US" sz="1700" dirty="0" smtClean="0"/>
              <a:t>which, </a:t>
            </a:r>
            <a:r>
              <a:rPr lang="en-US" sz="1700" b="1" dirty="0" smtClean="0"/>
              <a:t>in principle, justifies a restriction of the obligations imposed by Community law</a:t>
            </a:r>
            <a:r>
              <a:rPr lang="en-US" sz="1700" dirty="0" smtClean="0"/>
              <a:t> […] </a:t>
            </a:r>
            <a:r>
              <a:rPr lang="en-US" sz="1700" b="1" dirty="0" smtClean="0"/>
              <a:t>the exercise such rights </a:t>
            </a:r>
            <a:r>
              <a:rPr lang="en-US" sz="1700" dirty="0" smtClean="0"/>
              <a:t>does not fall outside the scope of the provisions of the Treaty and </a:t>
            </a:r>
            <a:r>
              <a:rPr lang="en-US" sz="1700" b="1" dirty="0" smtClean="0"/>
              <a:t>must be reconciled with the requirements relating to rights protected under the Treaty </a:t>
            </a:r>
            <a:r>
              <a:rPr lang="en-US" sz="1700" dirty="0" smtClean="0"/>
              <a:t>and in accordance with the </a:t>
            </a:r>
            <a:r>
              <a:rPr lang="en-US" sz="1700" b="1" dirty="0" smtClean="0"/>
              <a:t>principle of proportionality</a:t>
            </a:r>
            <a:r>
              <a:rPr lang="en-US" sz="1700" dirty="0" smtClean="0"/>
              <a:t>.</a:t>
            </a:r>
          </a:p>
          <a:p>
            <a:pPr>
              <a:buNone/>
            </a:pPr>
            <a:endParaRPr lang="it-IT" dirty="0" smtClean="0">
              <a:solidFill>
                <a:schemeClr val="accent1">
                  <a:lumMod val="50000"/>
                </a:schemeClr>
              </a:solidFill>
            </a:endParaRPr>
          </a:p>
          <a:p>
            <a:pPr algn="ctr">
              <a:buNone/>
            </a:pPr>
            <a:r>
              <a:rPr lang="it-IT" b="1" i="1" dirty="0" smtClean="0">
                <a:solidFill>
                  <a:schemeClr val="accent1">
                    <a:lumMod val="50000"/>
                  </a:schemeClr>
                </a:solidFill>
              </a:rPr>
              <a:t>VS </a:t>
            </a:r>
            <a:r>
              <a:rPr lang="it-IT" i="1" dirty="0" smtClean="0"/>
              <a:t> </a:t>
            </a:r>
          </a:p>
          <a:p>
            <a:pPr algn="ctr">
              <a:buNone/>
            </a:pPr>
            <a:r>
              <a:rPr lang="it-IT" i="1" dirty="0" smtClean="0"/>
              <a:t> </a:t>
            </a:r>
            <a:r>
              <a:rPr lang="it-IT" b="1" dirty="0" err="1" smtClean="0"/>
              <a:t>Possibility</a:t>
            </a:r>
            <a:r>
              <a:rPr lang="it-IT" b="1" dirty="0" smtClean="0"/>
              <a:t> </a:t>
            </a:r>
            <a:r>
              <a:rPr lang="it-IT" b="1" dirty="0" err="1" smtClean="0"/>
              <a:t>to</a:t>
            </a:r>
            <a:r>
              <a:rPr lang="it-IT" b="1" dirty="0" smtClean="0"/>
              <a:t> </a:t>
            </a:r>
            <a:r>
              <a:rPr lang="it-IT" b="1" dirty="0" err="1" smtClean="0"/>
              <a:t>opt-out</a:t>
            </a:r>
            <a:r>
              <a:rPr lang="it-IT" b="1" dirty="0" smtClean="0"/>
              <a:t> </a:t>
            </a:r>
          </a:p>
          <a:p>
            <a:pPr algn="ctr">
              <a:buNone/>
            </a:pPr>
            <a:r>
              <a:rPr lang="it-IT" dirty="0" smtClean="0"/>
              <a:t>→ UK’s </a:t>
            </a:r>
            <a:r>
              <a:rPr lang="it-IT" dirty="0" err="1" smtClean="0"/>
              <a:t>opt-out</a:t>
            </a:r>
            <a:r>
              <a:rPr lang="it-IT" dirty="0" smtClean="0"/>
              <a:t> </a:t>
            </a:r>
            <a:r>
              <a:rPr lang="it-IT" dirty="0" smtClean="0">
                <a:solidFill>
                  <a:schemeClr val="accent1">
                    <a:lumMod val="50000"/>
                  </a:schemeClr>
                </a:solidFill>
              </a:rPr>
              <a:t>Charter </a:t>
            </a:r>
            <a:r>
              <a:rPr lang="it-IT" dirty="0" err="1" smtClean="0">
                <a:solidFill>
                  <a:schemeClr val="accent1">
                    <a:lumMod val="50000"/>
                  </a:schemeClr>
                </a:solidFill>
              </a:rPr>
              <a:t>of</a:t>
            </a:r>
            <a:r>
              <a:rPr lang="it-IT" dirty="0" smtClean="0">
                <a:solidFill>
                  <a:schemeClr val="accent1">
                    <a:lumMod val="50000"/>
                  </a:schemeClr>
                </a:solidFill>
              </a:rPr>
              <a:t> </a:t>
            </a:r>
            <a:r>
              <a:rPr lang="it-IT" dirty="0" err="1" smtClean="0">
                <a:solidFill>
                  <a:schemeClr val="accent1">
                    <a:lumMod val="50000"/>
                  </a:schemeClr>
                </a:solidFill>
              </a:rPr>
              <a:t>Fundamental</a:t>
            </a:r>
            <a:r>
              <a:rPr lang="it-IT" dirty="0" smtClean="0">
                <a:solidFill>
                  <a:schemeClr val="accent1">
                    <a:lumMod val="50000"/>
                  </a:schemeClr>
                </a:solidFill>
              </a:rPr>
              <a:t> </a:t>
            </a:r>
            <a:r>
              <a:rPr lang="it-IT" dirty="0" err="1" smtClean="0">
                <a:solidFill>
                  <a:schemeClr val="accent1">
                    <a:lumMod val="50000"/>
                  </a:schemeClr>
                </a:solidFill>
              </a:rPr>
              <a:t>Rights</a:t>
            </a:r>
            <a:endParaRPr lang="it-IT" dirty="0" smtClean="0">
              <a:solidFill>
                <a:schemeClr val="accent1">
                  <a:lumMod val="50000"/>
                </a:schemeClr>
              </a:solidFill>
            </a:endParaRPr>
          </a:p>
          <a:p>
            <a:endParaRPr lang="it-IT"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QUESTIONS</a:t>
            </a:r>
            <a:endParaRPr lang="it-IT" dirty="0"/>
          </a:p>
        </p:txBody>
      </p:sp>
      <p:sp>
        <p:nvSpPr>
          <p:cNvPr id="3" name="Segnaposto contenuto 2"/>
          <p:cNvSpPr>
            <a:spLocks noGrp="1"/>
          </p:cNvSpPr>
          <p:nvPr>
            <p:ph sz="quarter" idx="1"/>
          </p:nvPr>
        </p:nvSpPr>
        <p:spPr/>
        <p:txBody>
          <a:bodyPr>
            <a:normAutofit fontScale="92500"/>
          </a:bodyPr>
          <a:lstStyle/>
          <a:p>
            <a:r>
              <a:rPr lang="it-IT" dirty="0" err="1" smtClean="0"/>
              <a:t>Is</a:t>
            </a:r>
            <a:r>
              <a:rPr lang="it-IT" dirty="0" smtClean="0"/>
              <a:t> </a:t>
            </a:r>
            <a:r>
              <a:rPr lang="it-IT" dirty="0" err="1" smtClean="0"/>
              <a:t>there</a:t>
            </a:r>
            <a:r>
              <a:rPr lang="it-IT" dirty="0" smtClean="0"/>
              <a:t> a </a:t>
            </a:r>
            <a:r>
              <a:rPr lang="it-IT" dirty="0" err="1" smtClean="0"/>
              <a:t>preferable</a:t>
            </a:r>
            <a:r>
              <a:rPr lang="it-IT" dirty="0" smtClean="0"/>
              <a:t> </a:t>
            </a:r>
            <a:r>
              <a:rPr lang="it-IT" dirty="0" err="1" smtClean="0"/>
              <a:t>level</a:t>
            </a:r>
            <a:r>
              <a:rPr lang="it-IT" dirty="0" smtClean="0"/>
              <a:t> </a:t>
            </a:r>
            <a:r>
              <a:rPr lang="it-IT" dirty="0" err="1" smtClean="0"/>
              <a:t>of</a:t>
            </a:r>
            <a:r>
              <a:rPr lang="it-IT" dirty="0" smtClean="0"/>
              <a:t> </a:t>
            </a:r>
            <a:r>
              <a:rPr lang="it-IT" dirty="0" err="1" smtClean="0"/>
              <a:t>protection</a:t>
            </a:r>
            <a:r>
              <a:rPr lang="it-IT" dirty="0" smtClean="0"/>
              <a:t> </a:t>
            </a:r>
            <a:r>
              <a:rPr lang="it-IT" dirty="0" err="1" smtClean="0"/>
              <a:t>of</a:t>
            </a:r>
            <a:r>
              <a:rPr lang="it-IT" dirty="0" smtClean="0"/>
              <a:t> social </a:t>
            </a:r>
            <a:r>
              <a:rPr lang="it-IT" dirty="0" err="1" smtClean="0"/>
              <a:t>rights</a:t>
            </a:r>
            <a:r>
              <a:rPr lang="it-IT" dirty="0" smtClean="0"/>
              <a:t>?</a:t>
            </a:r>
          </a:p>
          <a:p>
            <a:endParaRPr lang="it-IT" dirty="0" smtClean="0"/>
          </a:p>
          <a:p>
            <a:r>
              <a:rPr lang="it-IT" dirty="0" err="1" smtClean="0"/>
              <a:t>Is</a:t>
            </a:r>
            <a:r>
              <a:rPr lang="it-IT" dirty="0" smtClean="0"/>
              <a:t> the EU </a:t>
            </a:r>
            <a:r>
              <a:rPr lang="it-IT" dirty="0" err="1" smtClean="0"/>
              <a:t>level</a:t>
            </a:r>
            <a:r>
              <a:rPr lang="it-IT" dirty="0" smtClean="0"/>
              <a:t> </a:t>
            </a:r>
            <a:r>
              <a:rPr lang="it-IT" dirty="0" err="1" smtClean="0"/>
              <a:t>of</a:t>
            </a:r>
            <a:r>
              <a:rPr lang="it-IT" dirty="0" smtClean="0"/>
              <a:t> </a:t>
            </a:r>
            <a:r>
              <a:rPr lang="it-IT" dirty="0" err="1" smtClean="0"/>
              <a:t>protection</a:t>
            </a:r>
            <a:r>
              <a:rPr lang="it-IT" dirty="0" smtClean="0"/>
              <a:t> </a:t>
            </a:r>
            <a:r>
              <a:rPr lang="it-IT" dirty="0" err="1" smtClean="0"/>
              <a:t>necessary</a:t>
            </a:r>
            <a:r>
              <a:rPr lang="it-IT" dirty="0" smtClean="0"/>
              <a:t> or </a:t>
            </a:r>
            <a:r>
              <a:rPr lang="it-IT" dirty="0" err="1" smtClean="0"/>
              <a:t>not</a:t>
            </a:r>
            <a:r>
              <a:rPr lang="it-IT" dirty="0" smtClean="0"/>
              <a:t>?</a:t>
            </a:r>
          </a:p>
          <a:p>
            <a:endParaRPr lang="it-IT" dirty="0" smtClean="0"/>
          </a:p>
          <a:p>
            <a:r>
              <a:rPr lang="it-IT" dirty="0" err="1" smtClean="0"/>
              <a:t>How</a:t>
            </a:r>
            <a:r>
              <a:rPr lang="it-IT" dirty="0" smtClean="0"/>
              <a:t> can </a:t>
            </a:r>
            <a:r>
              <a:rPr lang="it-IT" dirty="0" err="1" smtClean="0"/>
              <a:t>you</a:t>
            </a:r>
            <a:r>
              <a:rPr lang="it-IT" dirty="0" smtClean="0"/>
              <a:t> combine the free </a:t>
            </a:r>
            <a:r>
              <a:rPr lang="it-IT" dirty="0" err="1" smtClean="0"/>
              <a:t>movement</a:t>
            </a:r>
            <a:r>
              <a:rPr lang="it-IT" dirty="0" smtClean="0"/>
              <a:t> </a:t>
            </a:r>
            <a:r>
              <a:rPr lang="it-IT" dirty="0" err="1" smtClean="0"/>
              <a:t>of</a:t>
            </a:r>
            <a:r>
              <a:rPr lang="it-IT" dirty="0" smtClean="0"/>
              <a:t> </a:t>
            </a:r>
            <a:r>
              <a:rPr lang="it-IT" dirty="0" err="1" smtClean="0"/>
              <a:t>workers</a:t>
            </a:r>
            <a:r>
              <a:rPr lang="it-IT" dirty="0" smtClean="0"/>
              <a:t> in the EU </a:t>
            </a:r>
            <a:r>
              <a:rPr lang="it-IT" dirty="0" err="1" smtClean="0"/>
              <a:t>with</a:t>
            </a:r>
            <a:r>
              <a:rPr lang="it-IT" dirty="0" smtClean="0"/>
              <a:t> the </a:t>
            </a:r>
            <a:r>
              <a:rPr lang="it-IT" dirty="0" err="1" smtClean="0"/>
              <a:t>different</a:t>
            </a:r>
            <a:r>
              <a:rPr lang="it-IT" dirty="0" smtClean="0"/>
              <a:t> </a:t>
            </a:r>
            <a:r>
              <a:rPr lang="it-IT" dirty="0" err="1" smtClean="0"/>
              <a:t>levels</a:t>
            </a:r>
            <a:r>
              <a:rPr lang="it-IT" dirty="0" smtClean="0"/>
              <a:t> </a:t>
            </a:r>
            <a:r>
              <a:rPr lang="it-IT" dirty="0" err="1" smtClean="0"/>
              <a:t>of</a:t>
            </a:r>
            <a:r>
              <a:rPr lang="it-IT" dirty="0" smtClean="0"/>
              <a:t> </a:t>
            </a:r>
            <a:r>
              <a:rPr lang="it-IT" dirty="0" err="1" smtClean="0"/>
              <a:t>protection</a:t>
            </a:r>
            <a:r>
              <a:rPr lang="it-IT" dirty="0" smtClean="0"/>
              <a:t> </a:t>
            </a:r>
            <a:r>
              <a:rPr lang="it-IT" dirty="0" err="1" smtClean="0"/>
              <a:t>of</a:t>
            </a:r>
            <a:r>
              <a:rPr lang="it-IT" dirty="0" smtClean="0"/>
              <a:t> </a:t>
            </a:r>
            <a:r>
              <a:rPr lang="it-IT" dirty="0" err="1" smtClean="0"/>
              <a:t>workers</a:t>
            </a:r>
            <a:r>
              <a:rPr lang="it-IT" dirty="0" smtClean="0"/>
              <a:t>’ </a:t>
            </a:r>
            <a:r>
              <a:rPr lang="it-IT" dirty="0" err="1" smtClean="0"/>
              <a:t>rights</a:t>
            </a:r>
            <a:r>
              <a:rPr lang="it-IT" dirty="0" smtClean="0"/>
              <a:t> in the </a:t>
            </a:r>
            <a:r>
              <a:rPr lang="it-IT" dirty="0" err="1" smtClean="0"/>
              <a:t>Member</a:t>
            </a:r>
            <a:r>
              <a:rPr lang="it-IT" dirty="0" smtClean="0"/>
              <a:t> </a:t>
            </a:r>
            <a:r>
              <a:rPr lang="it-IT" dirty="0" err="1" smtClean="0"/>
              <a:t>States</a:t>
            </a:r>
            <a:r>
              <a:rPr lang="it-IT" dirty="0" smtClean="0"/>
              <a:t>?</a:t>
            </a:r>
          </a:p>
          <a:p>
            <a:pPr>
              <a:buNone/>
            </a:pPr>
            <a:endParaRPr lang="it-IT" dirty="0" smtClean="0"/>
          </a:p>
          <a:p>
            <a:r>
              <a:rPr lang="it-IT" dirty="0" err="1" smtClean="0"/>
              <a:t>Is</a:t>
            </a:r>
            <a:r>
              <a:rPr lang="it-IT" dirty="0" smtClean="0"/>
              <a:t> the </a:t>
            </a:r>
            <a:r>
              <a:rPr lang="it-IT" dirty="0" err="1" smtClean="0"/>
              <a:t>opt-out</a:t>
            </a:r>
            <a:r>
              <a:rPr lang="it-IT" dirty="0" smtClean="0"/>
              <a:t> system </a:t>
            </a:r>
            <a:r>
              <a:rPr lang="it-IT" dirty="0" err="1" smtClean="0"/>
              <a:t>admissible</a:t>
            </a:r>
            <a:r>
              <a:rPr lang="it-IT" dirty="0" smtClean="0"/>
              <a:t> in a </a:t>
            </a:r>
            <a:r>
              <a:rPr lang="it-IT" dirty="0" err="1" smtClean="0"/>
              <a:t>always</a:t>
            </a:r>
            <a:r>
              <a:rPr lang="it-IT" dirty="0" smtClean="0"/>
              <a:t> more </a:t>
            </a:r>
            <a:r>
              <a:rPr lang="it-IT" dirty="0" err="1" smtClean="0"/>
              <a:t>integrated</a:t>
            </a:r>
            <a:r>
              <a:rPr lang="it-IT" dirty="0" smtClean="0"/>
              <a:t> </a:t>
            </a:r>
            <a:r>
              <a:rPr lang="it-IT" dirty="0" err="1" smtClean="0"/>
              <a:t>European</a:t>
            </a:r>
            <a:r>
              <a:rPr lang="it-IT" dirty="0" smtClean="0"/>
              <a:t> system?</a:t>
            </a:r>
            <a:endParaRPr lang="it-IT"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Issue</a:t>
            </a:r>
            <a:r>
              <a:rPr lang="it-IT" dirty="0" smtClean="0"/>
              <a:t> n. 2 </a:t>
            </a:r>
            <a:endParaRPr lang="it-IT" dirty="0"/>
          </a:p>
        </p:txBody>
      </p:sp>
      <p:sp>
        <p:nvSpPr>
          <p:cNvPr id="3" name="Segnaposto contenuto 2"/>
          <p:cNvSpPr>
            <a:spLocks noGrp="1"/>
          </p:cNvSpPr>
          <p:nvPr>
            <p:ph sz="quarter" idx="1"/>
          </p:nvPr>
        </p:nvSpPr>
        <p:spPr/>
        <p:txBody>
          <a:bodyPr/>
          <a:lstStyle/>
          <a:p>
            <a:r>
              <a:rPr lang="it-IT" b="1" dirty="0" smtClean="0"/>
              <a:t>SOCIAL RIGHTS IN TIME OF ECONOMIC CRISIS</a:t>
            </a:r>
          </a:p>
          <a:p>
            <a:pPr algn="just">
              <a:buNone/>
            </a:pPr>
            <a:endParaRPr lang="en-US" sz="2400" dirty="0" smtClean="0"/>
          </a:p>
          <a:p>
            <a:pPr algn="just">
              <a:buNone/>
            </a:pPr>
            <a:r>
              <a:rPr lang="en-US" sz="2400" dirty="0" smtClean="0"/>
              <a:t>As a consequence to the economic and financial crisis that Europe is facing from 2009, social rights are even in major peril of not being protected/being violated. </a:t>
            </a:r>
          </a:p>
          <a:p>
            <a:pPr algn="just">
              <a:buNone/>
            </a:pPr>
            <a:endParaRPr lang="en-US" sz="24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ttà">
  <a:themeElements>
    <a:clrScheme name="Loggi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ittà">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ttà">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459</TotalTime>
  <Words>1661</Words>
  <Application>Microsoft Office PowerPoint</Application>
  <PresentationFormat>Presentazione su schermo (4:3)</PresentationFormat>
  <Paragraphs>136</Paragraphs>
  <Slides>19</Slides>
  <Notes>1</Notes>
  <HiddenSlides>0</HiddenSlides>
  <MMClips>0</MMClips>
  <ScaleCrop>false</ScaleCrop>
  <HeadingPairs>
    <vt:vector size="4" baseType="variant">
      <vt:variant>
        <vt:lpstr>Tema</vt:lpstr>
      </vt:variant>
      <vt:variant>
        <vt:i4>1</vt:i4>
      </vt:variant>
      <vt:variant>
        <vt:lpstr>Titoli diapositive</vt:lpstr>
      </vt:variant>
      <vt:variant>
        <vt:i4>19</vt:i4>
      </vt:variant>
    </vt:vector>
  </HeadingPairs>
  <TitlesOfParts>
    <vt:vector size="20" baseType="lpstr">
      <vt:lpstr>Città</vt:lpstr>
      <vt:lpstr>                                                                        Summer School, Cagliari 13-27 July 2013  Workshop: 16th July 2013 Tutor: Roberta DESSI roberta.dessi@europarl.europa.eu </vt:lpstr>
      <vt:lpstr>     THE  EU DIMENSION OF SOCIAL RIGHTS</vt:lpstr>
      <vt:lpstr> Issue n. 1</vt:lpstr>
      <vt:lpstr>Issue n. 1  (a)</vt:lpstr>
      <vt:lpstr>Issue n. 1  (b)</vt:lpstr>
      <vt:lpstr>Issue n. 1 (c)</vt:lpstr>
      <vt:lpstr>Issue n. 1 - Highlights</vt:lpstr>
      <vt:lpstr>QUESTIONS</vt:lpstr>
      <vt:lpstr>Issue n. 2 </vt:lpstr>
      <vt:lpstr>Issue n. 2 (a)</vt:lpstr>
      <vt:lpstr>Issue n. 3</vt:lpstr>
      <vt:lpstr>QUESTIONS</vt:lpstr>
      <vt:lpstr>Issue n. 3</vt:lpstr>
      <vt:lpstr>The ‘European dream’</vt:lpstr>
      <vt:lpstr>‘The European dream’ (II)</vt:lpstr>
      <vt:lpstr>‘The European dream’ (III)</vt:lpstr>
      <vt:lpstr>‘The European dream’ (IV)</vt:lpstr>
      <vt:lpstr>Issue n. 3 (a)</vt:lpstr>
      <vt:lpstr>CONCLUSIONS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Summer School 2013</dc:title>
  <dc:creator>Utente</dc:creator>
  <cp:lastModifiedBy>Utente</cp:lastModifiedBy>
  <cp:revision>77</cp:revision>
  <dcterms:created xsi:type="dcterms:W3CDTF">2013-07-15T15:26:18Z</dcterms:created>
  <dcterms:modified xsi:type="dcterms:W3CDTF">2013-07-16T12:55:40Z</dcterms:modified>
</cp:coreProperties>
</file>